
<file path=[Content_Types].xml><?xml version="1.0" encoding="utf-8"?>
<Types xmlns="http://schemas.openxmlformats.org/package/2006/content-types">
  <Default Extension="png" ContentType="image/png"/>
  <Default Extension="mp3" ContentType="audio/mpe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256" r:id="rId2"/>
    <p:sldId id="257" r:id="rId3"/>
    <p:sldId id="283" r:id="rId4"/>
    <p:sldId id="258" r:id="rId5"/>
    <p:sldId id="284" r:id="rId6"/>
    <p:sldId id="259" r:id="rId7"/>
    <p:sldId id="285" r:id="rId8"/>
    <p:sldId id="260" r:id="rId9"/>
    <p:sldId id="261" r:id="rId10"/>
    <p:sldId id="262" r:id="rId11"/>
    <p:sldId id="263" r:id="rId12"/>
    <p:sldId id="266" r:id="rId13"/>
    <p:sldId id="265"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1" r:id="rId28"/>
    <p:sldId id="280" r:id="rId29"/>
    <p:sldId id="286"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115" d="100"/>
          <a:sy n="115" d="100"/>
        </p:scale>
        <p:origin x="31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36093434"/>
      </p:ext>
    </p:extLst>
  </p:cSld>
  <p:clrMapOvr>
    <a:masterClrMapping/>
  </p:clrMapOvr>
  <mc:AlternateContent xmlns:mc="http://schemas.openxmlformats.org/markup-compatibility/2006" xmlns:p14="http://schemas.microsoft.com/office/powerpoint/2010/main">
    <mc:Choice Requires="p14">
      <p:transition spd="slow" p14:dur="1500" advClick="0" advTm="300">
        <p:random/>
      </p:transition>
    </mc:Choice>
    <mc:Fallback xmlns="">
      <p:transition spd="slow" advClick="0" advTm="3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6/1/2020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87914685"/>
      </p:ext>
    </p:extLst>
  </p:cSld>
  <p:clrMapOvr>
    <a:masterClrMapping/>
  </p:clrMapOvr>
  <mc:AlternateContent xmlns:mc="http://schemas.openxmlformats.org/markup-compatibility/2006" xmlns:p14="http://schemas.microsoft.com/office/powerpoint/2010/main">
    <mc:Choice Requires="p14">
      <p:transition spd="slow" p14:dur="1500" advClick="0" advTm="300">
        <p:random/>
      </p:transition>
    </mc:Choice>
    <mc:Fallback xmlns="">
      <p:transition spd="slow" advClick="0" advTm="3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6/1/2020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11891197"/>
      </p:ext>
    </p:extLst>
  </p:cSld>
  <p:clrMapOvr>
    <a:masterClrMapping/>
  </p:clrMapOvr>
  <mc:AlternateContent xmlns:mc="http://schemas.openxmlformats.org/markup-compatibility/2006" xmlns:p14="http://schemas.microsoft.com/office/powerpoint/2010/main">
    <mc:Choice Requires="p14">
      <p:transition spd="slow" p14:dur="1500" advClick="0" advTm="300">
        <p:random/>
      </p:transition>
    </mc:Choice>
    <mc:Fallback xmlns="">
      <p:transition spd="slow" advClick="0" advTm="3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6/1/2020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822027009"/>
      </p:ext>
    </p:extLst>
  </p:cSld>
  <p:clrMapOvr>
    <a:masterClrMapping/>
  </p:clrMapOvr>
  <mc:AlternateContent xmlns:mc="http://schemas.openxmlformats.org/markup-compatibility/2006" xmlns:p14="http://schemas.microsoft.com/office/powerpoint/2010/main">
    <mc:Choice Requires="p14">
      <p:transition spd="slow" p14:dur="1500" advClick="0" advTm="300">
        <p:random/>
      </p:transition>
    </mc:Choice>
    <mc:Fallback xmlns="">
      <p:transition spd="slow" advClick="0" advTm="3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6/1/2020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62460471"/>
      </p:ext>
    </p:extLst>
  </p:cSld>
  <p:clrMapOvr>
    <a:masterClrMapping/>
  </p:clrMapOvr>
  <mc:AlternateContent xmlns:mc="http://schemas.openxmlformats.org/markup-compatibility/2006" xmlns:p14="http://schemas.microsoft.com/office/powerpoint/2010/main">
    <mc:Choice Requires="p14">
      <p:transition spd="slow" p14:dur="1500" advClick="0" advTm="300">
        <p:random/>
      </p:transition>
    </mc:Choice>
    <mc:Fallback xmlns="">
      <p:transition spd="slow" advClick="0" advTm="3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6/1/2020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8713210"/>
      </p:ext>
    </p:extLst>
  </p:cSld>
  <p:clrMapOvr>
    <a:masterClrMapping/>
  </p:clrMapOvr>
  <mc:AlternateContent xmlns:mc="http://schemas.openxmlformats.org/markup-compatibility/2006" xmlns:p14="http://schemas.microsoft.com/office/powerpoint/2010/main">
    <mc:Choice Requires="p14">
      <p:transition spd="slow" p14:dur="1500" advClick="0" advTm="300">
        <p:random/>
      </p:transition>
    </mc:Choice>
    <mc:Fallback xmlns="">
      <p:transition spd="slow" advClick="0" advTm="3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6/1/2020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42287320"/>
      </p:ext>
    </p:extLst>
  </p:cSld>
  <p:clrMapOvr>
    <a:masterClrMapping/>
  </p:clrMapOvr>
  <mc:AlternateContent xmlns:mc="http://schemas.openxmlformats.org/markup-compatibility/2006" xmlns:p14="http://schemas.microsoft.com/office/powerpoint/2010/main">
    <mc:Choice Requires="p14">
      <p:transition spd="slow" p14:dur="1500" advClick="0" advTm="300">
        <p:random/>
      </p:transition>
    </mc:Choice>
    <mc:Fallback xmlns="">
      <p:transition spd="slow" advClick="0" advTm="3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00359035"/>
      </p:ext>
    </p:extLst>
  </p:cSld>
  <p:clrMapOvr>
    <a:masterClrMapping/>
  </p:clrMapOvr>
  <mc:AlternateContent xmlns:mc="http://schemas.openxmlformats.org/markup-compatibility/2006" xmlns:p14="http://schemas.microsoft.com/office/powerpoint/2010/main">
    <mc:Choice Requires="p14">
      <p:transition spd="slow" p14:dur="1500" advClick="0" advTm="300">
        <p:random/>
      </p:transition>
    </mc:Choice>
    <mc:Fallback xmlns="">
      <p:transition spd="slow" advClick="0" advTm="3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4352122"/>
      </p:ext>
    </p:extLst>
  </p:cSld>
  <p:clrMapOvr>
    <a:masterClrMapping/>
  </p:clrMapOvr>
  <mc:AlternateContent xmlns:mc="http://schemas.openxmlformats.org/markup-compatibility/2006" xmlns:p14="http://schemas.microsoft.com/office/powerpoint/2010/main">
    <mc:Choice Requires="p14">
      <p:transition spd="slow" p14:dur="1500" advClick="0" advTm="300">
        <p:random/>
      </p:transition>
    </mc:Choice>
    <mc:Fallback xmlns="">
      <p:transition spd="slow" advClick="0" advTm="3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24043654"/>
      </p:ext>
    </p:extLst>
  </p:cSld>
  <p:clrMapOvr>
    <a:masterClrMapping/>
  </p:clrMapOvr>
  <mc:AlternateContent xmlns:mc="http://schemas.openxmlformats.org/markup-compatibility/2006" xmlns:p14="http://schemas.microsoft.com/office/powerpoint/2010/main">
    <mc:Choice Requires="p14">
      <p:transition spd="slow" p14:dur="1500" advClick="0" advTm="300">
        <p:random/>
      </p:transition>
    </mc:Choice>
    <mc:Fallback xmlns="">
      <p:transition spd="slow" advClick="0" advTm="3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68762235"/>
      </p:ext>
    </p:extLst>
  </p:cSld>
  <p:clrMapOvr>
    <a:masterClrMapping/>
  </p:clrMapOvr>
  <mc:AlternateContent xmlns:mc="http://schemas.openxmlformats.org/markup-compatibility/2006" xmlns:p14="http://schemas.microsoft.com/office/powerpoint/2010/main">
    <mc:Choice Requires="p14">
      <p:transition spd="slow" p14:dur="1500" advClick="0" advTm="300">
        <p:random/>
      </p:transition>
    </mc:Choice>
    <mc:Fallback xmlns="">
      <p:transition spd="slow" advClick="0" advTm="3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6/1/2020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92565390"/>
      </p:ext>
    </p:extLst>
  </p:cSld>
  <p:clrMapOvr>
    <a:masterClrMapping/>
  </p:clrMapOvr>
  <mc:AlternateContent xmlns:mc="http://schemas.openxmlformats.org/markup-compatibility/2006" xmlns:p14="http://schemas.microsoft.com/office/powerpoint/2010/main">
    <mc:Choice Requires="p14">
      <p:transition spd="slow" p14:dur="1500" advClick="0" advTm="300">
        <p:random/>
      </p:transition>
    </mc:Choice>
    <mc:Fallback xmlns="">
      <p:transition spd="slow" advClick="0" advTm="3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6/1/2020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14072437"/>
      </p:ext>
    </p:extLst>
  </p:cSld>
  <p:clrMapOvr>
    <a:masterClrMapping/>
  </p:clrMapOvr>
  <mc:AlternateContent xmlns:mc="http://schemas.openxmlformats.org/markup-compatibility/2006" xmlns:p14="http://schemas.microsoft.com/office/powerpoint/2010/main">
    <mc:Choice Requires="p14">
      <p:transition spd="slow" p14:dur="1500" advClick="0" advTm="300">
        <p:random/>
      </p:transition>
    </mc:Choice>
    <mc:Fallback xmlns="">
      <p:transition spd="slow" advClick="0" advTm="3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6/1/2020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09672896"/>
      </p:ext>
    </p:extLst>
  </p:cSld>
  <p:clrMapOvr>
    <a:masterClrMapping/>
  </p:clrMapOvr>
  <mc:AlternateContent xmlns:mc="http://schemas.openxmlformats.org/markup-compatibility/2006" xmlns:p14="http://schemas.microsoft.com/office/powerpoint/2010/main">
    <mc:Choice Requires="p14">
      <p:transition spd="slow" p14:dur="1500" advClick="0" advTm="300">
        <p:random/>
      </p:transition>
    </mc:Choice>
    <mc:Fallback xmlns="">
      <p:transition spd="slow" advClick="0" advTm="3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6/1/2020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28902751"/>
      </p:ext>
    </p:extLst>
  </p:cSld>
  <p:clrMapOvr>
    <a:masterClrMapping/>
  </p:clrMapOvr>
  <mc:AlternateContent xmlns:mc="http://schemas.openxmlformats.org/markup-compatibility/2006" xmlns:p14="http://schemas.microsoft.com/office/powerpoint/2010/main">
    <mc:Choice Requires="p14">
      <p:transition spd="slow" p14:dur="1500" advClick="0" advTm="300">
        <p:random/>
      </p:transition>
    </mc:Choice>
    <mc:Fallback xmlns="">
      <p:transition spd="slow" advClick="0" advTm="3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6/1/2020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24024135"/>
      </p:ext>
    </p:extLst>
  </p:cSld>
  <p:clrMapOvr>
    <a:masterClrMapping/>
  </p:clrMapOvr>
  <mc:AlternateContent xmlns:mc="http://schemas.openxmlformats.org/markup-compatibility/2006" xmlns:p14="http://schemas.microsoft.com/office/powerpoint/2010/main">
    <mc:Choice Requires="p14">
      <p:transition spd="slow" p14:dur="1500" advClick="0" advTm="300">
        <p:random/>
      </p:transition>
    </mc:Choice>
    <mc:Fallback xmlns="">
      <p:transition spd="slow" advClick="0" advTm="3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6/1/2020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18361386"/>
      </p:ext>
    </p:extLst>
  </p:cSld>
  <p:clrMapOvr>
    <a:masterClrMapping/>
  </p:clrMapOvr>
  <mc:AlternateContent xmlns:mc="http://schemas.openxmlformats.org/markup-compatibility/2006" xmlns:p14="http://schemas.microsoft.com/office/powerpoint/2010/main">
    <mc:Choice Requires="p14">
      <p:transition spd="slow" p14:dur="1500" advClick="0" advTm="300">
        <p:random/>
      </p:transition>
    </mc:Choice>
    <mc:Fallback xmlns="">
      <p:transition spd="slow" advClick="0" advTm="3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8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smtClean="0"/>
              <a:pPr/>
              <a:t>6/1/2020</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24121685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mc:AlternateContent xmlns:mc="http://schemas.openxmlformats.org/markup-compatibility/2006" xmlns:p14="http://schemas.microsoft.com/office/powerpoint/2010/main">
    <mc:Choice Requires="p14">
      <p:transition spd="slow" p14:dur="1500" advClick="0" advTm="300">
        <p:random/>
      </p:transition>
    </mc:Choice>
    <mc:Fallback xmlns="">
      <p:transition spd="slow" advClick="0" advTm="300">
        <p:random/>
      </p:transition>
    </mc:Fallback>
  </mc:AlternateConten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hyperlink" Target="https://www.osha.gov/SLTC/healthcarefacilities/infectious_diseases.html"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www.osha.gov/SLTC/healthcarefacilities/infectious_diseases.html#cdc_guidelines" TargetMode="External"/><Relationship Id="rId5" Type="http://schemas.openxmlformats.org/officeDocument/2006/relationships/slideLayout" Target="../slideLayouts/slideLayout1.xml"/><Relationship Id="rId4" Type="http://schemas.openxmlformats.org/officeDocument/2006/relationships/audio" Target="../media/media2.mp3"/><Relationship Id="rId9"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hyperlink" Target="https://www.cdc.gov/coronavirus/2019-ncov/locations-confirmed-cases.html#map"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18.jpg"/><Relationship Id="rId4" Type="http://schemas.openxmlformats.org/officeDocument/2006/relationships/hyperlink" Target="https://www.cdc.gov/coronavirus/2019-ncov/cases-updates/summary.html?CDC_AA_refVal=https://www.cdc.gov/coronavirus/2019-ncov/summary.html"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hyperlink" Target="https://www.cdc.gov/coronavirus/2019-ncov/about/transmission.html"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s://www.cdc.gov/coronavirus/2019-ncov/travelers/from-china.html" TargetMode="External"/><Relationship Id="rId5" Type="http://schemas.openxmlformats.org/officeDocument/2006/relationships/hyperlink" Target="https://wwwnc.cdc.gov/travel/notices/warning/novel-coronavirus-china" TargetMode="External"/><Relationship Id="rId4" Type="http://schemas.openxmlformats.org/officeDocument/2006/relationships/hyperlink" Target="https://www.osha.gov/SLTC/covid-19/standards.html"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image" Target="../media/image14.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4.png"/><Relationship Id="rId4" Type="http://schemas.openxmlformats.org/officeDocument/2006/relationships/image" Target="../media/image19.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5.JP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10.jp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12.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hyperlink" Target="https://www.osha.gov/SLTC/measles/index.html"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osha.gov/laws-regs/regulations/standardnumber/1910/1910.134" TargetMode="External"/><Relationship Id="rId5" Type="http://schemas.openxmlformats.org/officeDocument/2006/relationships/hyperlink" Target="https://www.osha.gov/laws-regs/regulations/standardnumber/1910/1910.132" TargetMode="External"/><Relationship Id="rId4" Type="http://schemas.openxmlformats.org/officeDocument/2006/relationships/hyperlink" Target="https://www.osha.gov/laws-regs/regulations/standardnumber/1910/1910.10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Infectious </a:t>
            </a:r>
            <a:r>
              <a:rPr lang="en-US" dirty="0" smtClean="0"/>
              <a:t>Diseases</a:t>
            </a:r>
            <a:br>
              <a:rPr lang="en-US" dirty="0" smtClean="0"/>
            </a:br>
            <a:endParaRPr lang="en-US" dirty="0"/>
          </a:p>
        </p:txBody>
      </p:sp>
      <p:sp>
        <p:nvSpPr>
          <p:cNvPr id="3" name="Subtitle 2"/>
          <p:cNvSpPr>
            <a:spLocks noGrp="1"/>
          </p:cNvSpPr>
          <p:nvPr>
            <p:ph type="subTitle" idx="1"/>
          </p:nvPr>
        </p:nvSpPr>
        <p:spPr>
          <a:xfrm>
            <a:off x="1751012" y="4371278"/>
            <a:ext cx="8689976" cy="886521"/>
          </a:xfrm>
        </p:spPr>
        <p:txBody>
          <a:bodyPr>
            <a:normAutofit fontScale="92500" lnSpcReduction="20000"/>
          </a:bodyPr>
          <a:lstStyle/>
          <a:p>
            <a:pPr lvl="0"/>
            <a:r>
              <a:rPr lang="en-US" dirty="0">
                <a:hlinkClick r:id="rId6" tooltip="CDC Guidelines"/>
              </a:rPr>
              <a:t>CDC Guidelines</a:t>
            </a:r>
            <a:endParaRPr lang="en-US" dirty="0"/>
          </a:p>
          <a:p>
            <a:pPr lvl="0"/>
            <a:r>
              <a:rPr lang="en-US" dirty="0">
                <a:hlinkClick r:id="rId7" tooltip="Specific Agents/Diseases"/>
              </a:rPr>
              <a:t>Specific </a:t>
            </a:r>
            <a:r>
              <a:rPr lang="en-US" dirty="0" smtClean="0">
                <a:hlinkClick r:id="rId7" tooltip="Specific Agents/Diseases"/>
              </a:rPr>
              <a:t>Agents/Diseases</a:t>
            </a:r>
            <a:endParaRPr lang="en-US" dirty="0"/>
          </a:p>
        </p:txBody>
      </p:sp>
      <p:sp>
        <p:nvSpPr>
          <p:cNvPr id="4" name="TextBox 3"/>
          <p:cNvSpPr txBox="1"/>
          <p:nvPr/>
        </p:nvSpPr>
        <p:spPr>
          <a:xfrm>
            <a:off x="3285892" y="3054164"/>
            <a:ext cx="5620215" cy="1015663"/>
          </a:xfrm>
          <a:prstGeom prst="rect">
            <a:avLst/>
          </a:prstGeom>
          <a:noFill/>
        </p:spPr>
        <p:txBody>
          <a:bodyPr wrap="square" rtlCol="0">
            <a:spAutoFit/>
          </a:bodyPr>
          <a:lstStyle/>
          <a:p>
            <a:pPr algn="ctr"/>
            <a:r>
              <a:rPr lang="en-US" sz="2800" dirty="0" smtClean="0"/>
              <a:t>Caused by </a:t>
            </a:r>
          </a:p>
          <a:p>
            <a:pPr algn="ctr"/>
            <a:r>
              <a:rPr lang="en-US" sz="3200" b="1" dirty="0" smtClean="0"/>
              <a:t>Airborne and Contact Viruses </a:t>
            </a:r>
            <a:endParaRPr lang="en-US" sz="3200" b="1" dirty="0"/>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1579" y="739505"/>
            <a:ext cx="1898865" cy="20449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20min - Inspirational Cinematic Background Music Ambient Piano Instrumental - by AShamaluevMusic">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6317451"/>
      </p:ext>
    </p:extLst>
  </p:cSld>
  <p:clrMapOvr>
    <a:masterClrMapping/>
  </p:clrMapOvr>
  <mc:AlternateContent xmlns:mc="http://schemas.openxmlformats.org/markup-compatibility/2006" xmlns:p14="http://schemas.microsoft.com/office/powerpoint/2010/main">
    <mc:Choice Requires="p14">
      <p:transition spd="slow" p14:dur="1500" advClick="0" advTm="300">
        <p:random/>
      </p:transition>
    </mc:Choice>
    <mc:Fallback xmlns="">
      <p:transition spd="slow" advClick="0" advTm="3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924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7"/>
                </p:tgtEl>
              </p:cMediaNode>
            </p:audio>
            <p:audio>
              <p:cMediaNode vol="20000" numSld="999" showWhenStopped="0">
                <p:cTn id="11"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2228" y="1148457"/>
            <a:ext cx="8392885" cy="3095976"/>
          </a:xfrm>
          <a:prstGeom prst="rect">
            <a:avLst/>
          </a:prstGeom>
        </p:spPr>
        <p:txBody>
          <a:bodyPr wrap="square">
            <a:spAutoFit/>
          </a:bodyPr>
          <a:lstStyle/>
          <a:p>
            <a:pPr algn="ctr">
              <a:lnSpc>
                <a:spcPts val="1500"/>
              </a:lnSpc>
              <a:spcBef>
                <a:spcPts val="375"/>
              </a:spcBef>
              <a:spcAft>
                <a:spcPts val="750"/>
              </a:spcAft>
            </a:pPr>
            <a:r>
              <a:rPr lang="en-US" sz="2400" dirty="0">
                <a:solidFill>
                  <a:srgbClr val="000000"/>
                </a:solidFill>
                <a:latin typeface="inherit"/>
                <a:ea typeface="Times New Roman" panose="02020603050405020304" pitchFamily="18" charset="0"/>
                <a:cs typeface="Helvetica" panose="020B0604020202020204" pitchFamily="34" charset="0"/>
              </a:rPr>
              <a:t>CDC </a:t>
            </a:r>
            <a:r>
              <a:rPr lang="en-US" sz="2400" dirty="0" smtClean="0">
                <a:solidFill>
                  <a:srgbClr val="000000"/>
                </a:solidFill>
                <a:latin typeface="inherit"/>
                <a:ea typeface="Times New Roman" panose="02020603050405020304" pitchFamily="18" charset="0"/>
                <a:cs typeface="Helvetica" panose="020B0604020202020204" pitchFamily="34" charset="0"/>
              </a:rPr>
              <a:t>Guidelines</a:t>
            </a:r>
          </a:p>
          <a:p>
            <a:pPr algn="ctr">
              <a:lnSpc>
                <a:spcPts val="1500"/>
              </a:lnSpc>
              <a:spcBef>
                <a:spcPts val="375"/>
              </a:spcBef>
              <a:spcAft>
                <a:spcPts val="750"/>
              </a:spcAft>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50"/>
              </a:spcAft>
            </a:pPr>
            <a:r>
              <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CDC recommendation to </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assist HCWs in </a:t>
            </a:r>
            <a:r>
              <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reducing </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their risks for occupational exposure to infectious diseases.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R="0" lvl="0">
              <a:lnSpc>
                <a:spcPts val="1500"/>
              </a:lnSpc>
              <a:spcBef>
                <a:spcPts val="0"/>
              </a:spcBef>
              <a:spcAft>
                <a:spcPts val="800"/>
              </a:spcAft>
              <a:buSzPts val="1000"/>
              <a:tabLst>
                <a:tab pos="457200" algn="l"/>
              </a:tabLst>
            </a:pPr>
            <a:endParaRPr lang="en-US" sz="2000" dirty="0">
              <a:solidFill>
                <a:srgbClr val="800080"/>
              </a:solidFill>
              <a:effectLst/>
              <a:latin typeface="Helvetica" panose="020B0604020202020204" pitchFamily="34" charset="0"/>
              <a:ea typeface="Calibri" panose="020F0502020204030204" pitchFamily="34" charset="0"/>
              <a:cs typeface="Times New Roman" panose="02020603050405020304" pitchFamily="18" charset="0"/>
            </a:endParaRPr>
          </a:p>
          <a:p>
            <a:pPr marL="342900" marR="0" lvl="0" indent="-342900">
              <a:lnSpc>
                <a:spcPts val="1500"/>
              </a:lnSpc>
              <a:spcBef>
                <a:spcPts val="0"/>
              </a:spcBef>
              <a:spcAft>
                <a:spcPts val="800"/>
              </a:spcAft>
              <a:buSzPts val="1000"/>
              <a:buFont typeface="Wingdings" panose="05000000000000000000" pitchFamily="2" charset="2"/>
              <a:buChar char=""/>
              <a:tabLst>
                <a:tab pos="457200" algn="l"/>
              </a:tabLst>
            </a:pPr>
            <a:r>
              <a:rPr lang="en-US" sz="2000" dirty="0" smtClean="0">
                <a:solidFill>
                  <a:srgbClr val="800080"/>
                </a:solidFill>
                <a:latin typeface="Helvetica" panose="020B0604020202020204" pitchFamily="34" charset="0"/>
                <a:ea typeface="Calibri" panose="020F0502020204030204" pitchFamily="34" charset="0"/>
                <a:cs typeface="Times New Roman" panose="02020603050405020304" pitchFamily="18" charset="0"/>
              </a:rPr>
              <a:t>Personal Protective Equipment (PPE) </a:t>
            </a:r>
          </a:p>
          <a:p>
            <a:pPr marL="342900" marR="0" lvl="0" indent="-342900">
              <a:lnSpc>
                <a:spcPts val="1500"/>
              </a:lnSpc>
              <a:spcBef>
                <a:spcPts val="0"/>
              </a:spcBef>
              <a:spcAft>
                <a:spcPts val="800"/>
              </a:spcAft>
              <a:buSzPts val="1000"/>
              <a:buFont typeface="Wingdings" panose="05000000000000000000" pitchFamily="2" charset="2"/>
              <a:buChar char=""/>
              <a:tabLst>
                <a:tab pos="457200" algn="l"/>
              </a:tabLst>
            </a:pPr>
            <a:endParaRPr lang="en-US" sz="2000" dirty="0">
              <a:solidFill>
                <a:srgbClr val="800080"/>
              </a:solidFill>
              <a:effectLst/>
              <a:latin typeface="Helvetica" panose="020B0604020202020204" pitchFamily="34" charset="0"/>
              <a:ea typeface="Calibri" panose="020F0502020204030204" pitchFamily="34" charset="0"/>
              <a:cs typeface="Times New Roman" panose="02020603050405020304" pitchFamily="18" charset="0"/>
            </a:endParaRPr>
          </a:p>
          <a:p>
            <a:pPr marL="342900" marR="0" lvl="0" indent="-342900">
              <a:lnSpc>
                <a:spcPts val="1500"/>
              </a:lnSpc>
              <a:spcBef>
                <a:spcPts val="0"/>
              </a:spcBef>
              <a:spcAft>
                <a:spcPts val="800"/>
              </a:spcAft>
              <a:buSzPts val="1000"/>
              <a:buFont typeface="Wingdings" panose="05000000000000000000" pitchFamily="2" charset="2"/>
              <a:buChar char=""/>
              <a:tabLst>
                <a:tab pos="457200" algn="l"/>
              </a:tabLst>
            </a:pPr>
            <a:r>
              <a:rPr lang="en-US" sz="2000" dirty="0" smtClean="0">
                <a:solidFill>
                  <a:srgbClr val="800080"/>
                </a:solidFill>
                <a:latin typeface="Helvetica" panose="020B0604020202020204" pitchFamily="34" charset="0"/>
                <a:ea typeface="Calibri" panose="020F0502020204030204" pitchFamily="34" charset="0"/>
                <a:cs typeface="Times New Roman" panose="02020603050405020304" pitchFamily="18" charset="0"/>
              </a:rPr>
              <a:t>Cough and Sneeze Etiquette</a:t>
            </a:r>
          </a:p>
          <a:p>
            <a:pPr marL="342900" marR="0" lvl="0" indent="-342900">
              <a:lnSpc>
                <a:spcPts val="1500"/>
              </a:lnSpc>
              <a:spcBef>
                <a:spcPts val="0"/>
              </a:spcBef>
              <a:spcAft>
                <a:spcPts val="800"/>
              </a:spcAft>
              <a:buSzPts val="1000"/>
              <a:buFont typeface="Wingdings" panose="05000000000000000000" pitchFamily="2" charset="2"/>
              <a:buChar char=""/>
              <a:tabLst>
                <a:tab pos="457200" algn="l"/>
              </a:tabLst>
            </a:pPr>
            <a:endParaRPr lang="en-US" sz="2000" dirty="0">
              <a:solidFill>
                <a:srgbClr val="800080"/>
              </a:solidFill>
              <a:latin typeface="Helvetica" panose="020B0604020202020204" pitchFamily="34" charset="0"/>
              <a:ea typeface="Calibri" panose="020F0502020204030204" pitchFamily="34" charset="0"/>
              <a:cs typeface="Times New Roman" panose="02020603050405020304" pitchFamily="18" charset="0"/>
            </a:endParaRPr>
          </a:p>
          <a:p>
            <a:pPr marL="342900" marR="0" lvl="0" indent="-342900">
              <a:lnSpc>
                <a:spcPts val="1500"/>
              </a:lnSpc>
              <a:spcBef>
                <a:spcPts val="0"/>
              </a:spcBef>
              <a:spcAft>
                <a:spcPts val="800"/>
              </a:spcAft>
              <a:buSzPts val="1000"/>
              <a:buFont typeface="Wingdings" panose="05000000000000000000" pitchFamily="2" charset="2"/>
              <a:buChar char=""/>
              <a:tabLst>
                <a:tab pos="457200" algn="l"/>
              </a:tabLst>
            </a:pPr>
            <a:r>
              <a:rPr lang="en-US" sz="2000" dirty="0" smtClean="0">
                <a:solidFill>
                  <a:srgbClr val="800080"/>
                </a:solidFill>
                <a:latin typeface="Helvetica" panose="020B0604020202020204" pitchFamily="34" charset="0"/>
                <a:ea typeface="Calibri" panose="020F0502020204030204" pitchFamily="34" charset="0"/>
                <a:cs typeface="Times New Roman" panose="02020603050405020304" pitchFamily="18" charset="0"/>
              </a:rPr>
              <a:t>Hand Hygiene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81077789"/>
      </p:ext>
    </p:extLst>
  </p:cSld>
  <p:clrMapOvr>
    <a:masterClrMapping/>
  </p:clrMapOvr>
  <mc:AlternateContent xmlns:mc="http://schemas.openxmlformats.org/markup-compatibility/2006" xmlns:p14="http://schemas.microsoft.com/office/powerpoint/2010/main">
    <mc:Choice Requires="p14">
      <p:transition spd="slow" p14:dur="1500" advClick="0" advTm="300">
        <p:random/>
      </p:transition>
    </mc:Choice>
    <mc:Fallback xmlns="">
      <p:transition spd="slow" advClick="0" advTm="3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t>What is a pandemic</a:t>
            </a:r>
            <a:r>
              <a:rPr lang="en-US" dirty="0"/>
              <a:t/>
            </a:r>
            <a:br>
              <a:rPr lang="en-US" dirty="0"/>
            </a:br>
            <a:endParaRPr lang="en-US" dirty="0"/>
          </a:p>
        </p:txBody>
      </p:sp>
      <p:sp>
        <p:nvSpPr>
          <p:cNvPr id="3" name="Content Placeholder 2"/>
          <p:cNvSpPr>
            <a:spLocks noGrp="1"/>
          </p:cNvSpPr>
          <p:nvPr>
            <p:ph sz="quarter" idx="13"/>
          </p:nvPr>
        </p:nvSpPr>
        <p:spPr>
          <a:xfrm>
            <a:off x="913774" y="1973766"/>
            <a:ext cx="10363826" cy="3817433"/>
          </a:xfrm>
        </p:spPr>
        <p:txBody>
          <a:bodyPr>
            <a:normAutofit/>
          </a:bodyPr>
          <a:lstStyle/>
          <a:p>
            <a:pPr marL="0" indent="0">
              <a:buNone/>
            </a:pPr>
            <a:r>
              <a:rPr lang="en-US" dirty="0" smtClean="0"/>
              <a:t>A </a:t>
            </a:r>
            <a:r>
              <a:rPr lang="en-US" dirty="0"/>
              <a:t>pandemic is a global disease outbreak. An influenza pandemic occurs when a new influenza virus emerges for which there is little or no immunity in the human population</a:t>
            </a:r>
            <a:r>
              <a:rPr lang="en-US" dirty="0" smtClean="0"/>
              <a:t>; it </a:t>
            </a:r>
            <a:r>
              <a:rPr lang="en-US" dirty="0"/>
              <a:t>begins to cause serious illness; and then spreads easily person-to-person worldwide. </a:t>
            </a:r>
            <a:endParaRPr lang="en-US" dirty="0" smtClean="0"/>
          </a:p>
          <a:p>
            <a:pPr marL="0" indent="0" algn="just">
              <a:buNone/>
            </a:pPr>
            <a:r>
              <a:rPr lang="en-US" dirty="0" smtClean="0"/>
              <a:t>A </a:t>
            </a:r>
            <a:r>
              <a:rPr lang="en-US" dirty="0"/>
              <a:t>worldwide influenza pandemic could have a major effect on the global economy, including travel, trade, tourism, </a:t>
            </a:r>
            <a:r>
              <a:rPr lang="en-US" dirty="0" smtClean="0"/>
              <a:t>food </a:t>
            </a:r>
            <a:r>
              <a:rPr lang="en-US" dirty="0"/>
              <a:t>consumption and eventually, investment and financial markets. Planning for pandemic influenza by business and industry is essential to minimize a pandemic's impact.</a:t>
            </a:r>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688367922"/>
      </p:ext>
    </p:extLst>
  </p:cSld>
  <p:clrMapOvr>
    <a:masterClrMapping/>
  </p:clrMapOvr>
  <mc:AlternateContent xmlns:mc="http://schemas.openxmlformats.org/markup-compatibility/2006" xmlns:p14="http://schemas.microsoft.com/office/powerpoint/2010/main">
    <mc:Choice Requires="p14">
      <p:transition spd="slow" p14:dur="1500" advClick="0" advTm="300">
        <p:random/>
      </p:transition>
    </mc:Choice>
    <mc:Fallback xmlns="">
      <p:transition spd="slow" advClick="0" advTm="3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4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3627" y="1551214"/>
            <a:ext cx="9633857" cy="5550237"/>
          </a:xfrm>
          <a:prstGeom prst="rect">
            <a:avLst/>
          </a:prstGeom>
        </p:spPr>
        <p:txBody>
          <a:bodyPr wrap="square">
            <a:spAutoFit/>
          </a:bodyPr>
          <a:lstStyle/>
          <a:p>
            <a:pPr marL="342900" marR="0" lvl="0" indent="-342900">
              <a:spcBef>
                <a:spcPts val="0"/>
              </a:spcBef>
              <a:spcAft>
                <a:spcPts val="750"/>
              </a:spcAft>
              <a:buSzPts val="1000"/>
              <a:buFont typeface="Wingdings" panose="05000000000000000000" pitchFamily="2" charset="2"/>
              <a:buChar char=""/>
              <a:tabLst>
                <a:tab pos="457200" algn="l"/>
              </a:tabLst>
            </a:pPr>
            <a:r>
              <a:rPr lang="en-US" dirty="0">
                <a:solidFill>
                  <a:srgbClr val="000000"/>
                </a:solidFill>
                <a:latin typeface="Helvetica" panose="020B0604020202020204" pitchFamily="34" charset="0"/>
                <a:ea typeface="Times New Roman" panose="02020603050405020304" pitchFamily="18" charset="0"/>
              </a:rPr>
              <a:t>It is difficult to predict when the next influenza pandemic will occur or how severe it will be. Wherever and whenever a pandemic starts, everyone around the world is at risk. </a:t>
            </a:r>
            <a:endParaRPr lang="en-US" dirty="0" smtClean="0">
              <a:solidFill>
                <a:srgbClr val="000000"/>
              </a:solidFill>
              <a:latin typeface="Helvetica" panose="020B0604020202020204" pitchFamily="34" charset="0"/>
              <a:ea typeface="Times New Roman" panose="02020603050405020304" pitchFamily="18" charset="0"/>
            </a:endParaRPr>
          </a:p>
          <a:p>
            <a:pPr marL="342900" marR="0" lvl="0" indent="-342900">
              <a:spcBef>
                <a:spcPts val="0"/>
              </a:spcBef>
              <a:spcAft>
                <a:spcPts val="750"/>
              </a:spcAft>
              <a:buSzPts val="1000"/>
              <a:buFont typeface="Wingdings" panose="05000000000000000000" pitchFamily="2" charset="2"/>
              <a:buChar char=""/>
              <a:tabLst>
                <a:tab pos="457200" algn="l"/>
              </a:tabLst>
            </a:pPr>
            <a:endParaRPr lang="en-US" dirty="0">
              <a:solidFill>
                <a:srgbClr val="000000"/>
              </a:solidFill>
              <a:latin typeface="Helvetica" panose="020B0604020202020204" pitchFamily="34" charset="0"/>
              <a:ea typeface="Times New Roman" panose="02020603050405020304" pitchFamily="18" charset="0"/>
            </a:endParaRPr>
          </a:p>
          <a:p>
            <a:pPr marL="342900" marR="0" lvl="0" indent="-342900">
              <a:spcBef>
                <a:spcPts val="0"/>
              </a:spcBef>
              <a:spcAft>
                <a:spcPts val="750"/>
              </a:spcAft>
              <a:buSzPts val="1000"/>
              <a:buFont typeface="Wingdings" panose="05000000000000000000" pitchFamily="2" charset="2"/>
              <a:buChar char=""/>
              <a:tabLst>
                <a:tab pos="457200" algn="l"/>
              </a:tabLst>
            </a:pPr>
            <a:r>
              <a:rPr lang="en-US" dirty="0">
                <a:solidFill>
                  <a:srgbClr val="000000"/>
                </a:solidFill>
                <a:latin typeface="Helvetica" panose="020B0604020202020204" pitchFamily="34" charset="0"/>
                <a:ea typeface="Times New Roman" panose="02020603050405020304" pitchFamily="18" charset="0"/>
              </a:rPr>
              <a:t>Countries might, through measures such as border closures and travel restrictions, delay arrival of the virus, but cannot stop </a:t>
            </a:r>
            <a:r>
              <a:rPr lang="en-US" dirty="0" smtClean="0">
                <a:solidFill>
                  <a:srgbClr val="000000"/>
                </a:solidFill>
                <a:latin typeface="Helvetica" panose="020B0604020202020204" pitchFamily="34" charset="0"/>
                <a:ea typeface="Times New Roman" panose="02020603050405020304" pitchFamily="18" charset="0"/>
              </a:rPr>
              <a:t>it</a:t>
            </a:r>
          </a:p>
          <a:p>
            <a:pPr marL="342900" marR="0" lvl="0" indent="-342900">
              <a:spcBef>
                <a:spcPts val="0"/>
              </a:spcBef>
              <a:spcAft>
                <a:spcPts val="750"/>
              </a:spcAft>
              <a:buSzPts val="1000"/>
              <a:buFont typeface="Wingdings" panose="05000000000000000000" pitchFamily="2" charset="2"/>
              <a:buChar char=""/>
              <a:tabLst>
                <a:tab pos="457200" algn="l"/>
              </a:tabLst>
            </a:pPr>
            <a:endParaRPr lang="en-US" dirty="0" smtClean="0">
              <a:solidFill>
                <a:srgbClr val="000000"/>
              </a:solidFill>
              <a:latin typeface="Helvetica" panose="020B0604020202020204" pitchFamily="34" charset="0"/>
              <a:ea typeface="Times New Roman" panose="02020603050405020304" pitchFamily="18" charset="0"/>
            </a:endParaRPr>
          </a:p>
          <a:p>
            <a:pPr marL="342900" indent="-342900">
              <a:spcAft>
                <a:spcPts val="750"/>
              </a:spcAft>
              <a:buSzPts val="1000"/>
              <a:buFont typeface="Wingdings" panose="05000000000000000000" pitchFamily="2" charset="2"/>
              <a:buChar char=""/>
              <a:tabLst>
                <a:tab pos="457200" algn="l"/>
              </a:tabLst>
            </a:pPr>
            <a:r>
              <a:rPr lang="en-US" dirty="0" smtClean="0">
                <a:latin typeface="Helvetica" panose="020B0604020202020204" pitchFamily="34" charset="0"/>
                <a:cs typeface="Helvetica" panose="020B0604020202020204" pitchFamily="34" charset="0"/>
              </a:rPr>
              <a:t>During </a:t>
            </a:r>
            <a:r>
              <a:rPr lang="en-US" dirty="0">
                <a:latin typeface="Helvetica" panose="020B0604020202020204" pitchFamily="34" charset="0"/>
                <a:cs typeface="Helvetica" panose="020B0604020202020204" pitchFamily="34" charset="0"/>
              </a:rPr>
              <a:t>a pandemic, transmission can be anticipated in the workplace, not only from patient to workers in health care settings, but also among co-workers in general work settings. </a:t>
            </a:r>
            <a:endParaRPr lang="en-US" dirty="0" smtClean="0">
              <a:latin typeface="Helvetica" panose="020B0604020202020204" pitchFamily="34" charset="0"/>
              <a:cs typeface="Helvetica" panose="020B0604020202020204" pitchFamily="34" charset="0"/>
            </a:endParaRPr>
          </a:p>
          <a:p>
            <a:pPr>
              <a:spcAft>
                <a:spcPts val="750"/>
              </a:spcAft>
              <a:buSzPts val="1000"/>
              <a:tabLst>
                <a:tab pos="457200" algn="l"/>
              </a:tabLst>
            </a:pPr>
            <a:endParaRPr lang="en-US" dirty="0" smtClean="0">
              <a:latin typeface="Helvetica" panose="020B0604020202020204" pitchFamily="34" charset="0"/>
              <a:cs typeface="Helvetica" panose="020B0604020202020204" pitchFamily="34" charset="0"/>
            </a:endParaRPr>
          </a:p>
          <a:p>
            <a:pPr marL="342900" indent="-342900">
              <a:spcAft>
                <a:spcPts val="750"/>
              </a:spcAft>
              <a:buSzPts val="1000"/>
              <a:buFont typeface="Wingdings" panose="05000000000000000000" pitchFamily="2" charset="2"/>
              <a:buChar char=""/>
              <a:tabLst>
                <a:tab pos="457200" algn="l"/>
              </a:tabLst>
            </a:pPr>
            <a:r>
              <a:rPr lang="en-US" dirty="0" smtClean="0">
                <a:latin typeface="Helvetica" panose="020B0604020202020204" pitchFamily="34" charset="0"/>
                <a:cs typeface="Helvetica" panose="020B0604020202020204" pitchFamily="34" charset="0"/>
              </a:rPr>
              <a:t>A </a:t>
            </a:r>
            <a:r>
              <a:rPr lang="en-US" dirty="0">
                <a:latin typeface="Helvetica" panose="020B0604020202020204" pitchFamily="34" charset="0"/>
                <a:cs typeface="Helvetica" panose="020B0604020202020204" pitchFamily="34" charset="0"/>
              </a:rPr>
              <a:t>pandemic would cause high levels of illness, death, social disruption, and economic loss. </a:t>
            </a:r>
          </a:p>
          <a:p>
            <a:pPr marL="342900" marR="0" lvl="0" indent="-342900">
              <a:spcBef>
                <a:spcPts val="0"/>
              </a:spcBef>
              <a:spcAft>
                <a:spcPts val="750"/>
              </a:spcAft>
              <a:buSzPts val="1000"/>
              <a:buFont typeface="Wingdings" panose="05000000000000000000" pitchFamily="2" charset="2"/>
              <a:buChar char=""/>
              <a:tabLst>
                <a:tab pos="457200" algn="l"/>
              </a:tabLst>
            </a:pPr>
            <a:endParaRPr lang="en-US" dirty="0" smtClean="0">
              <a:solidFill>
                <a:srgbClr val="000000"/>
              </a:solidFill>
              <a:latin typeface="Helvetica" panose="020B0604020202020204" pitchFamily="34" charset="0"/>
              <a:ea typeface="Times New Roman" panose="02020603050405020304" pitchFamily="18" charset="0"/>
            </a:endParaRPr>
          </a:p>
          <a:p>
            <a:pPr marL="342900" marR="0" lvl="0" indent="-342900">
              <a:spcBef>
                <a:spcPts val="0"/>
              </a:spcBef>
              <a:spcAft>
                <a:spcPts val="750"/>
              </a:spcAft>
              <a:buSzPts val="1000"/>
              <a:buFont typeface="Wingdings" panose="05000000000000000000" pitchFamily="2" charset="2"/>
              <a:buChar char=""/>
              <a:tabLst>
                <a:tab pos="457200" algn="l"/>
              </a:tabLst>
            </a:pPr>
            <a:endParaRPr lang="en-US" dirty="0">
              <a:solidFill>
                <a:srgbClr val="000000"/>
              </a:solidFill>
              <a:latin typeface="Helvetica" panose="020B0604020202020204" pitchFamily="34" charset="0"/>
            </a:endParaRPr>
          </a:p>
          <a:p>
            <a:pPr marL="342900" marR="0" lvl="0" indent="-342900">
              <a:spcBef>
                <a:spcPts val="0"/>
              </a:spcBef>
              <a:spcAft>
                <a:spcPts val="750"/>
              </a:spcAft>
              <a:buSzPts val="1000"/>
              <a:buFont typeface="Wingdings" panose="05000000000000000000" pitchFamily="2" charset="2"/>
              <a:buChar char=""/>
              <a:tabLst>
                <a:tab pos="457200" algn="l"/>
              </a:tabLst>
            </a:pPr>
            <a:endParaRPr lang="en-US" dirty="0" smtClean="0">
              <a:solidFill>
                <a:srgbClr val="000000"/>
              </a:solidFill>
              <a:latin typeface="Helvetica" panose="020B0604020202020204" pitchFamily="34" charset="0"/>
            </a:endParaRPr>
          </a:p>
          <a:p>
            <a:pPr marL="342900" marR="0" lvl="0" indent="-342900">
              <a:spcBef>
                <a:spcPts val="0"/>
              </a:spcBef>
              <a:spcAft>
                <a:spcPts val="750"/>
              </a:spcAft>
              <a:buSzPts val="1000"/>
              <a:buFont typeface="Wingdings" panose="05000000000000000000" pitchFamily="2" charset="2"/>
              <a:buChar char=""/>
              <a:tabLst>
                <a:tab pos="457200" algn="l"/>
              </a:tabLst>
            </a:pP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434874653"/>
      </p:ext>
    </p:extLst>
  </p:cSld>
  <p:clrMapOvr>
    <a:masterClrMapping/>
  </p:clrMapOvr>
  <mc:AlternateContent xmlns:mc="http://schemas.openxmlformats.org/markup-compatibility/2006" xmlns:p14="http://schemas.microsoft.com/office/powerpoint/2010/main">
    <mc:Choice Requires="p14">
      <p:transition spd="slow" p14:dur="1500" advClick="0" advTm="300">
        <p:random/>
      </p:transition>
    </mc:Choice>
    <mc:Fallback xmlns="">
      <p:transition spd="slow" advClick="0" advTm="3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2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0107" y="807666"/>
            <a:ext cx="8719457" cy="5529719"/>
          </a:xfrm>
          <a:prstGeom prst="rect">
            <a:avLst/>
          </a:prstGeom>
        </p:spPr>
        <p:txBody>
          <a:bodyPr wrap="square">
            <a:spAutoFit/>
          </a:bodyPr>
          <a:lstStyle/>
          <a:p>
            <a:pPr marL="342900" indent="-342900" algn="just">
              <a:spcAft>
                <a:spcPts val="750"/>
              </a:spcAft>
              <a:buSzPts val="1000"/>
              <a:buFont typeface="Wingdings" panose="05000000000000000000" pitchFamily="2" charset="2"/>
              <a:buChar char=""/>
              <a:tabLst>
                <a:tab pos="457200" algn="l"/>
              </a:tabLst>
            </a:pPr>
            <a:r>
              <a:rPr lang="en-US" dirty="0" smtClean="0">
                <a:latin typeface="Helvetica" panose="020B0604020202020204" pitchFamily="34" charset="0"/>
                <a:cs typeface="Helvetica" panose="020B0604020202020204" pitchFamily="34" charset="0"/>
              </a:rPr>
              <a:t>Everyday </a:t>
            </a:r>
            <a:r>
              <a:rPr lang="en-US" dirty="0">
                <a:latin typeface="Helvetica" panose="020B0604020202020204" pitchFamily="34" charset="0"/>
                <a:cs typeface="Helvetica" panose="020B0604020202020204" pitchFamily="34" charset="0"/>
              </a:rPr>
              <a:t>life would be disrupted because so many people in so many places become seriously ill at the same time. </a:t>
            </a:r>
            <a:endParaRPr lang="en-US" dirty="0" smtClean="0">
              <a:latin typeface="Helvetica" panose="020B0604020202020204" pitchFamily="34" charset="0"/>
              <a:cs typeface="Helvetica" panose="020B0604020202020204" pitchFamily="34" charset="0"/>
            </a:endParaRPr>
          </a:p>
          <a:p>
            <a:pPr marL="342900" indent="-342900" algn="just">
              <a:spcAft>
                <a:spcPts val="750"/>
              </a:spcAft>
              <a:buSzPts val="1000"/>
              <a:buFont typeface="Wingdings" panose="05000000000000000000" pitchFamily="2" charset="2"/>
              <a:buChar char=""/>
              <a:tabLst>
                <a:tab pos="457200" algn="l"/>
              </a:tabLst>
            </a:pPr>
            <a:endParaRPr lang="en-US" dirty="0">
              <a:latin typeface="Helvetica" panose="020B0604020202020204" pitchFamily="34" charset="0"/>
              <a:cs typeface="Helvetica" panose="020B0604020202020204" pitchFamily="34" charset="0"/>
            </a:endParaRPr>
          </a:p>
          <a:p>
            <a:pPr marL="342900" indent="-342900" algn="just">
              <a:spcAft>
                <a:spcPts val="750"/>
              </a:spcAft>
              <a:buSzPts val="1000"/>
              <a:buFont typeface="Wingdings" panose="05000000000000000000" pitchFamily="2" charset="2"/>
              <a:buChar char=""/>
              <a:tabLst>
                <a:tab pos="457200" algn="l"/>
              </a:tabLst>
            </a:pPr>
            <a:r>
              <a:rPr lang="en-US" dirty="0" smtClean="0">
                <a:latin typeface="Helvetica" panose="020B0604020202020204" pitchFamily="34" charset="0"/>
                <a:cs typeface="Helvetica" panose="020B0604020202020204" pitchFamily="34" charset="0"/>
              </a:rPr>
              <a:t>Impacts </a:t>
            </a:r>
            <a:r>
              <a:rPr lang="en-US" dirty="0">
                <a:latin typeface="Helvetica" panose="020B0604020202020204" pitchFamily="34" charset="0"/>
                <a:cs typeface="Helvetica" panose="020B0604020202020204" pitchFamily="34" charset="0"/>
              </a:rPr>
              <a:t>could range from school and business closings to the interruption of basic services such as public transportation and food delivery</a:t>
            </a:r>
            <a:r>
              <a:rPr lang="en-US" dirty="0" smtClean="0">
                <a:latin typeface="Helvetica" panose="020B0604020202020204" pitchFamily="34" charset="0"/>
                <a:cs typeface="Helvetica" panose="020B0604020202020204" pitchFamily="34" charset="0"/>
              </a:rPr>
              <a:t>.</a:t>
            </a:r>
          </a:p>
          <a:p>
            <a:pPr marL="342900" indent="-342900" algn="just">
              <a:spcAft>
                <a:spcPts val="750"/>
              </a:spcAft>
              <a:buSzPts val="1000"/>
              <a:buFont typeface="Wingdings" panose="05000000000000000000" pitchFamily="2" charset="2"/>
              <a:buChar char=""/>
              <a:tabLst>
                <a:tab pos="457200" algn="l"/>
              </a:tabLst>
            </a:pPr>
            <a:endParaRPr lang="en-US" dirty="0" smtClean="0">
              <a:latin typeface="Helvetica" panose="020B0604020202020204" pitchFamily="34" charset="0"/>
              <a:cs typeface="Helvetica" panose="020B0604020202020204" pitchFamily="34" charset="0"/>
            </a:endParaRPr>
          </a:p>
          <a:p>
            <a:pPr marL="342900" indent="-342900" algn="just">
              <a:spcAft>
                <a:spcPts val="750"/>
              </a:spcAft>
              <a:buSzPts val="1000"/>
              <a:buFont typeface="Wingdings" panose="05000000000000000000" pitchFamily="2" charset="2"/>
              <a:buChar char=""/>
              <a:tabLst>
                <a:tab pos="457200" algn="l"/>
              </a:tabLst>
            </a:pPr>
            <a:r>
              <a:rPr lang="en-US" dirty="0" smtClean="0">
                <a:latin typeface="Helvetica" panose="020B0604020202020204" pitchFamily="34" charset="0"/>
                <a:cs typeface="Helvetica" panose="020B0604020202020204" pitchFamily="34" charset="0"/>
              </a:rPr>
              <a:t>Education </a:t>
            </a:r>
            <a:r>
              <a:rPr lang="en-US" dirty="0">
                <a:latin typeface="Helvetica" panose="020B0604020202020204" pitchFamily="34" charset="0"/>
                <a:cs typeface="Helvetica" panose="020B0604020202020204" pitchFamily="34" charset="0"/>
              </a:rPr>
              <a:t>and outreach are critical to preparing for a pandemic. Understanding what a pandemic is, what needs to be done at all levels to prepare for pandemic influenza, and what could happen during a pandemic helps us make informed decisions both as individuals and as a nation</a:t>
            </a:r>
            <a:r>
              <a:rPr lang="en-US" dirty="0" smtClean="0"/>
              <a:t>.      </a:t>
            </a:r>
          </a:p>
          <a:p>
            <a:pPr marL="342900" indent="-342900" algn="just">
              <a:spcAft>
                <a:spcPts val="750"/>
              </a:spcAft>
              <a:buSzPts val="1000"/>
              <a:buFont typeface="Wingdings" panose="05000000000000000000" pitchFamily="2" charset="2"/>
              <a:buChar char=""/>
              <a:tabLst>
                <a:tab pos="457200" algn="l"/>
              </a:tabLst>
            </a:pPr>
            <a:endParaRPr lang="en-US" dirty="0" smtClean="0">
              <a:latin typeface="Helvetica" panose="020B0604020202020204" pitchFamily="34" charset="0"/>
              <a:cs typeface="Helvetica" panose="020B0604020202020204" pitchFamily="34" charset="0"/>
            </a:endParaRPr>
          </a:p>
          <a:p>
            <a:pPr marL="342900" indent="-342900" algn="just">
              <a:spcAft>
                <a:spcPts val="750"/>
              </a:spcAft>
              <a:buSzPts val="1000"/>
              <a:buFont typeface="Wingdings" panose="05000000000000000000" pitchFamily="2" charset="2"/>
              <a:buChar char=""/>
              <a:tabLst>
                <a:tab pos="457200" algn="l"/>
              </a:tabLst>
            </a:pPr>
            <a:r>
              <a:rPr lang="en-US" dirty="0" smtClean="0">
                <a:latin typeface="Helvetica" panose="020B0604020202020204" pitchFamily="34" charset="0"/>
                <a:cs typeface="Helvetica" panose="020B0604020202020204" pitchFamily="34" charset="0"/>
              </a:rPr>
              <a:t>Should </a:t>
            </a:r>
            <a:r>
              <a:rPr lang="en-US" dirty="0">
                <a:latin typeface="Helvetica" panose="020B0604020202020204" pitchFamily="34" charset="0"/>
                <a:cs typeface="Helvetica" panose="020B0604020202020204" pitchFamily="34" charset="0"/>
              </a:rPr>
              <a:t>a pandemic occur the public must be able to depend on its government to provide scientifically sound public health information quickly, openly and dependably. </a:t>
            </a:r>
            <a:r>
              <a:rPr lang="en-US" dirty="0" smtClean="0">
                <a:latin typeface="Helvetica" panose="020B0604020202020204" pitchFamily="34" charset="0"/>
                <a:cs typeface="Helvetica" panose="020B0604020202020204" pitchFamily="34" charset="0"/>
              </a:rPr>
              <a:t>                  </a:t>
            </a:r>
            <a:endParaRPr lang="en-US" dirty="0">
              <a:latin typeface="Helvetica" panose="020B0604020202020204" pitchFamily="34" charset="0"/>
              <a:cs typeface="Helvetica" panose="020B0604020202020204" pitchFamily="34" charset="0"/>
            </a:endParaRPr>
          </a:p>
          <a:p>
            <a:pPr marL="342900" marR="0" lvl="0" indent="-342900">
              <a:spcBef>
                <a:spcPts val="0"/>
              </a:spcBef>
              <a:spcAft>
                <a:spcPts val="750"/>
              </a:spcAft>
              <a:buSzPts val="1000"/>
              <a:buFont typeface="Wingdings" panose="05000000000000000000" pitchFamily="2" charset="2"/>
              <a:buChar char=""/>
              <a:tabLst>
                <a:tab pos="457200" algn="l"/>
              </a:tabLst>
            </a:pPr>
            <a:endParaRPr lang="en-US" sz="2400" dirty="0">
              <a:solidFill>
                <a:srgbClr val="000000"/>
              </a:solidFill>
              <a:effectLst/>
              <a:latin typeface="Helvetica" panose="020B0604020202020204" pitchFamily="34" charset="0"/>
              <a:ea typeface="Times New Roman" panose="02020603050405020304" pitchFamily="18" charset="0"/>
              <a:cs typeface="Helvetica" panose="020B0604020202020204" pitchFamily="34" charset="0"/>
            </a:endParaRPr>
          </a:p>
          <a:p>
            <a:pPr marL="342900" marR="0" lvl="0" indent="-342900">
              <a:spcBef>
                <a:spcPts val="0"/>
              </a:spcBef>
              <a:spcAft>
                <a:spcPts val="750"/>
              </a:spcAft>
              <a:buSzPts val="1000"/>
              <a:buFont typeface="Wingdings" panose="05000000000000000000" pitchFamily="2" charset="2"/>
              <a:buChar char=""/>
              <a:tabLst>
                <a:tab pos="457200" algn="l"/>
              </a:tabLst>
            </a:pPr>
            <a:endParaRPr lang="en-US" sz="2400" dirty="0">
              <a:effectLst/>
              <a:latin typeface="Times New Roman" panose="02020603050405020304" pitchFamily="18" charset="0"/>
              <a:ea typeface="Times New Roman" panose="02020603050405020304" pitchFamily="18" charset="0"/>
            </a:endParaRPr>
          </a:p>
        </p:txBody>
      </p:sp>
      <p:pic>
        <p:nvPicPr>
          <p:cNvPr id="4" name="Picture 3" descr="File:US Navy 030420-N-4182M-002 Petty Officer 1st Class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2227" y="1385558"/>
            <a:ext cx="1641683" cy="2186967"/>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86413811"/>
      </p:ext>
    </p:extLst>
  </p:cSld>
  <p:clrMapOvr>
    <a:masterClrMapping/>
  </p:clrMapOvr>
  <mc:AlternateContent xmlns:mc="http://schemas.openxmlformats.org/markup-compatibility/2006" xmlns:p14="http://schemas.microsoft.com/office/powerpoint/2010/main">
    <mc:Choice Requires="p14">
      <p:transition spd="slow" p14:dur="1500" advClick="0" advTm="300">
        <p:random/>
      </p:transition>
    </mc:Choice>
    <mc:Fallback xmlns="">
      <p:transition spd="slow" advClick="0" advTm="3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3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67542" y="3825465"/>
            <a:ext cx="8623861" cy="2477601"/>
          </a:xfrm>
          <a:prstGeom prst="rect">
            <a:avLst/>
          </a:prstGeom>
        </p:spPr>
        <p:txBody>
          <a:bodyPr wrap="square">
            <a:spAutoFit/>
          </a:bodyPr>
          <a:lstStyle/>
          <a:p>
            <a:endParaRPr lang="en-US" dirty="0" smtClean="0">
              <a:solidFill>
                <a:srgbClr val="000000"/>
              </a:solidFill>
              <a:latin typeface="Helvetica" panose="020B0604020202020204" pitchFamily="34" charset="0"/>
              <a:ea typeface="Times New Roman" panose="02020603050405020304" pitchFamily="18" charset="0"/>
            </a:endParaRPr>
          </a:p>
          <a:p>
            <a:endParaRPr lang="en-US" dirty="0" smtClean="0">
              <a:solidFill>
                <a:srgbClr val="000000"/>
              </a:solidFill>
              <a:latin typeface="Helvetica" panose="020B0604020202020204" pitchFamily="34" charset="0"/>
              <a:ea typeface="Times New Roman" panose="02020603050405020304" pitchFamily="18" charset="0"/>
            </a:endParaRPr>
          </a:p>
          <a:p>
            <a:endParaRPr lang="en-US" dirty="0">
              <a:solidFill>
                <a:srgbClr val="000000"/>
              </a:solidFill>
              <a:latin typeface="Helvetica" panose="020B0604020202020204" pitchFamily="34" charset="0"/>
              <a:ea typeface="Times New Roman" panose="02020603050405020304" pitchFamily="18" charset="0"/>
            </a:endParaRPr>
          </a:p>
          <a:p>
            <a:r>
              <a:rPr lang="en-US" dirty="0" smtClean="0">
                <a:solidFill>
                  <a:srgbClr val="000000"/>
                </a:solidFill>
                <a:latin typeface="Helvetica" panose="020B0604020202020204" pitchFamily="34" charset="0"/>
                <a:ea typeface="Times New Roman" panose="02020603050405020304" pitchFamily="18" charset="0"/>
              </a:rPr>
              <a:t>According </a:t>
            </a:r>
            <a:r>
              <a:rPr lang="en-US" dirty="0">
                <a:solidFill>
                  <a:srgbClr val="000000"/>
                </a:solidFill>
                <a:latin typeface="Helvetica" panose="020B0604020202020204" pitchFamily="34" charset="0"/>
                <a:ea typeface="Times New Roman" panose="02020603050405020304" pitchFamily="18" charset="0"/>
              </a:rPr>
              <a:t>to the U.S. Centers for Disease Control and Prevention (CDC), Chinese authorities identified the new coronavirus, which has resulted in confirmed human infections in China and a growing number of other </a:t>
            </a:r>
            <a:r>
              <a:rPr lang="en-US" u="sng" dirty="0">
                <a:solidFill>
                  <a:srgbClr val="800080"/>
                </a:solidFill>
                <a:latin typeface="Helvetica" panose="020B0604020202020204" pitchFamily="34" charset="0"/>
                <a:ea typeface="Times New Roman" panose="02020603050405020304" pitchFamily="18" charset="0"/>
                <a:cs typeface="Times New Roman" panose="02020603050405020304" pitchFamily="18" charset="0"/>
                <a:hlinkClick r:id="rId4" tooltip="countries"/>
              </a:rPr>
              <a:t>countries</a:t>
            </a:r>
            <a:r>
              <a:rPr lang="en-US" dirty="0">
                <a:solidFill>
                  <a:srgbClr val="000000"/>
                </a:solidFill>
                <a:latin typeface="Helvetica" panose="020B0604020202020204" pitchFamily="34" charset="0"/>
                <a:ea typeface="Times New Roman" panose="02020603050405020304" pitchFamily="18" charset="0"/>
              </a:rPr>
              <a:t>, including the United States. </a:t>
            </a:r>
            <a:endParaRPr lang="en-US" dirty="0" smtClean="0">
              <a:solidFill>
                <a:srgbClr val="000000"/>
              </a:solidFill>
              <a:latin typeface="Helvetica" panose="020B0604020202020204" pitchFamily="34" charset="0"/>
              <a:ea typeface="Times New Roman" panose="02020603050405020304" pitchFamily="18" charset="0"/>
            </a:endParaRPr>
          </a:p>
          <a:p>
            <a:endParaRPr lang="en-US" sz="1050" dirty="0">
              <a:solidFill>
                <a:srgbClr val="000000"/>
              </a:solidFill>
              <a:latin typeface="Helvetica" panose="020B0604020202020204" pitchFamily="34" charset="0"/>
              <a:ea typeface="Times New Roman" panose="02020603050405020304" pitchFamily="18" charset="0"/>
            </a:endParaRPr>
          </a:p>
          <a:p>
            <a:r>
              <a:rPr lang="en-US" dirty="0" smtClean="0">
                <a:solidFill>
                  <a:srgbClr val="000000"/>
                </a:solidFill>
                <a:latin typeface="Helvetica" panose="020B0604020202020204" pitchFamily="34" charset="0"/>
                <a:ea typeface="Times New Roman" panose="02020603050405020304" pitchFamily="18" charset="0"/>
              </a:rPr>
              <a:t>Infected </a:t>
            </a:r>
            <a:r>
              <a:rPr lang="en-US" dirty="0">
                <a:solidFill>
                  <a:srgbClr val="000000"/>
                </a:solidFill>
                <a:latin typeface="Helvetica" panose="020B0604020202020204" pitchFamily="34" charset="0"/>
                <a:ea typeface="Times New Roman" panose="02020603050405020304" pitchFamily="18" charset="0"/>
              </a:rPr>
              <a:t>patients have also spread the virus to healthcare workers.</a:t>
            </a:r>
            <a:endParaRPr lang="en-US" dirty="0"/>
          </a:p>
        </p:txBody>
      </p:sp>
      <p:sp>
        <p:nvSpPr>
          <p:cNvPr id="4" name="Rectangle 3"/>
          <p:cNvSpPr/>
          <p:nvPr/>
        </p:nvSpPr>
        <p:spPr>
          <a:xfrm>
            <a:off x="3350028" y="265675"/>
            <a:ext cx="4904509" cy="1200329"/>
          </a:xfrm>
          <a:prstGeom prst="rect">
            <a:avLst/>
          </a:prstGeom>
        </p:spPr>
        <p:txBody>
          <a:bodyPr wrap="square">
            <a:spAutoFit/>
          </a:bodyPr>
          <a:lstStyle/>
          <a:p>
            <a:pPr algn="ctr"/>
            <a:r>
              <a:rPr lang="en-US" sz="3600" dirty="0" smtClean="0">
                <a:latin typeface="Calibri" panose="020F0502020204030204" pitchFamily="34" charset="0"/>
                <a:ea typeface="Calibri" panose="020F0502020204030204" pitchFamily="34" charset="0"/>
                <a:cs typeface="Times New Roman" panose="02020603050405020304" pitchFamily="18" charset="0"/>
              </a:rPr>
              <a:t>Novel Coronavirus COVID-19 </a:t>
            </a:r>
            <a:endParaRPr lang="en-US" sz="36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0445" y="1403195"/>
            <a:ext cx="8520958" cy="3219143"/>
          </a:xfrm>
          <a:prstGeom prst="rect">
            <a:avLst/>
          </a:prstGeom>
        </p:spPr>
      </p:pic>
    </p:spTree>
    <p:extLst>
      <p:ext uri="{BB962C8B-B14F-4D97-AF65-F5344CB8AC3E}">
        <p14:creationId xmlns:p14="http://schemas.microsoft.com/office/powerpoint/2010/main" val="1823988979"/>
      </p:ext>
    </p:extLst>
  </p:cSld>
  <p:clrMapOvr>
    <a:masterClrMapping/>
  </p:clrMapOvr>
  <mc:AlternateContent xmlns:mc="http://schemas.openxmlformats.org/markup-compatibility/2006" xmlns:p14="http://schemas.microsoft.com/office/powerpoint/2010/main">
    <mc:Choice Requires="p14">
      <p:transition spd="slow" p14:dur="1500" advClick="0" advTm="300">
        <p:random/>
      </p:transition>
    </mc:Choice>
    <mc:Fallback xmlns="">
      <p:transition spd="slow" advClick="0" advTm="3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8937" y="1215484"/>
            <a:ext cx="9642219" cy="5670834"/>
          </a:xfrm>
          <a:prstGeom prst="rect">
            <a:avLst/>
          </a:prstGeom>
        </p:spPr>
        <p:txBody>
          <a:bodyPr wrap="square">
            <a:spAutoFit/>
          </a:bodyPr>
          <a:lstStyle/>
          <a:p>
            <a:pPr>
              <a:lnSpc>
                <a:spcPct val="107000"/>
              </a:lnSpc>
              <a:spcAft>
                <a:spcPts val="750"/>
              </a:spcAft>
            </a:pP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Community spread means people have been infected with the virus in an area, including some who are not sure how or where they became infected. </a:t>
            </a:r>
            <a:endPar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750"/>
              </a:spcAft>
            </a:pPr>
            <a:endPar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750"/>
              </a:spcAft>
            </a:pPr>
            <a:endPar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750"/>
              </a:spcAft>
            </a:pPr>
            <a:endPar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750"/>
              </a:spcAft>
            </a:pPr>
            <a:endPar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750"/>
              </a:spcAft>
            </a:pPr>
            <a:endPar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750"/>
              </a:spcAft>
            </a:pPr>
            <a:endPar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750"/>
              </a:spcAft>
            </a:pPr>
            <a:r>
              <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Different </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parts of the United States are seeing different levels of COVID-19 activity. U.S. COVID-19 cases </a:t>
            </a:r>
            <a:r>
              <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include </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those among travelers, cases among close contacts of a known case, and community spread. </a:t>
            </a:r>
            <a:endPar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750"/>
              </a:spcAft>
            </a:pPr>
            <a:endPar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750"/>
              </a:spcAft>
            </a:pPr>
            <a:r>
              <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Many </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types of workers may have similar exposure risks as other members of the </a:t>
            </a:r>
            <a:r>
              <a:rPr lang="en-US" u="sng" dirty="0">
                <a:solidFill>
                  <a:srgbClr val="800080"/>
                </a:solidFill>
                <a:latin typeface="Helvetica" panose="020B0604020202020204" pitchFamily="34" charset="0"/>
                <a:ea typeface="Times New Roman" panose="02020603050405020304" pitchFamily="18" charset="0"/>
                <a:cs typeface="Times New Roman" panose="02020603050405020304" pitchFamily="18" charset="0"/>
                <a:hlinkClick r:id="rId4" tooltip="general American public"/>
              </a:rPr>
              <a:t>general American public</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 </a:t>
            </a:r>
            <a:endPar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750"/>
              </a:spcAft>
            </a:pPr>
            <a:endPar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p:txBody>
      </p:sp>
      <p:pic>
        <p:nvPicPr>
          <p:cNvPr id="3" name="Picture 2" descr="Is the Nuremberg Code Obsolete? | On Health Care Technology"/>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0556" y="2145371"/>
            <a:ext cx="2877015" cy="1918009"/>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13683084"/>
      </p:ext>
    </p:extLst>
  </p:cSld>
  <p:clrMapOvr>
    <a:masterClrMapping/>
  </p:clrMapOvr>
  <mc:AlternateContent xmlns:mc="http://schemas.openxmlformats.org/markup-compatibility/2006" xmlns:p14="http://schemas.microsoft.com/office/powerpoint/2010/main">
    <mc:Choice Requires="p14">
      <p:transition spd="slow" p14:dur="1500" advClick="0" advTm="300">
        <p:random/>
      </p:transition>
    </mc:Choice>
    <mc:Fallback xmlns="">
      <p:transition spd="slow" advClick="0" advTm="3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18557" y="1567544"/>
            <a:ext cx="9486900" cy="4606389"/>
          </a:xfrm>
          <a:prstGeom prst="rect">
            <a:avLst/>
          </a:prstGeom>
        </p:spPr>
        <p:txBody>
          <a:bodyPr wrap="square">
            <a:spAutoFit/>
          </a:bodyPr>
          <a:lstStyle/>
          <a:p>
            <a:pPr>
              <a:lnSpc>
                <a:spcPts val="1500"/>
              </a:lnSpc>
              <a:spcAft>
                <a:spcPts val="800"/>
              </a:spcAft>
              <a:buSzPts val="1000"/>
              <a:tabLst>
                <a:tab pos="457200" algn="l"/>
              </a:tabLst>
            </a:pP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Exposure risk may be elevated for workers who interact with potentially infected individuals, including those involved in:</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R="0" lvl="0">
              <a:lnSpc>
                <a:spcPts val="1500"/>
              </a:lnSpc>
              <a:spcBef>
                <a:spcPts val="0"/>
              </a:spcBef>
              <a:spcAft>
                <a:spcPts val="800"/>
              </a:spcAft>
              <a:buSzPts val="1000"/>
              <a:tabLst>
                <a:tab pos="457200" algn="l"/>
              </a:tabLst>
            </a:pPr>
            <a:endPar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marL="342900" marR="0" lvl="0" indent="-342900">
              <a:lnSpc>
                <a:spcPts val="1500"/>
              </a:lnSpc>
              <a:spcBef>
                <a:spcPts val="0"/>
              </a:spcBef>
              <a:spcAft>
                <a:spcPts val="800"/>
              </a:spcAft>
              <a:buSzPts val="1000"/>
              <a:buFont typeface="Wingdings" panose="05000000000000000000" pitchFamily="2" charset="2"/>
              <a:buChar char=""/>
              <a:tabLst>
                <a:tab pos="457200" algn="l"/>
              </a:tabLst>
            </a:pPr>
            <a:r>
              <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Healthcare</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500"/>
              </a:lnSpc>
              <a:spcBef>
                <a:spcPts val="0"/>
              </a:spcBef>
              <a:spcAft>
                <a:spcPts val="800"/>
              </a:spcAft>
              <a:buSzPts val="1000"/>
              <a:buFont typeface="Wingdings" panose="05000000000000000000" pitchFamily="2" charset="2"/>
              <a:buChar char=""/>
              <a:tabLst>
                <a:tab pos="457200" algn="l"/>
              </a:tabLst>
            </a:pPr>
            <a:endPar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marL="342900" marR="0" lvl="0" indent="-342900">
              <a:lnSpc>
                <a:spcPts val="1500"/>
              </a:lnSpc>
              <a:spcBef>
                <a:spcPts val="0"/>
              </a:spcBef>
              <a:spcAft>
                <a:spcPts val="800"/>
              </a:spcAft>
              <a:buSzPts val="1000"/>
              <a:buFont typeface="Wingdings" panose="05000000000000000000" pitchFamily="2" charset="2"/>
              <a:buChar char=""/>
              <a:tabLst>
                <a:tab pos="457200" algn="l"/>
              </a:tabLst>
            </a:pPr>
            <a:r>
              <a:rPr lang="en-US" dirty="0" err="1"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Deathcare</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500"/>
              </a:lnSpc>
              <a:spcBef>
                <a:spcPts val="0"/>
              </a:spcBef>
              <a:spcAft>
                <a:spcPts val="800"/>
              </a:spcAft>
              <a:buSzPts val="1000"/>
              <a:buFont typeface="Wingdings" panose="05000000000000000000" pitchFamily="2" charset="2"/>
              <a:buChar char=""/>
              <a:tabLst>
                <a:tab pos="457200" algn="l"/>
              </a:tabLst>
            </a:pPr>
            <a:endPar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marL="342900" marR="0" lvl="0" indent="-342900">
              <a:lnSpc>
                <a:spcPts val="1500"/>
              </a:lnSpc>
              <a:spcBef>
                <a:spcPts val="0"/>
              </a:spcBef>
              <a:spcAft>
                <a:spcPts val="800"/>
              </a:spcAft>
              <a:buSzPts val="1000"/>
              <a:buFont typeface="Wingdings" panose="05000000000000000000" pitchFamily="2" charset="2"/>
              <a:buChar char=""/>
              <a:tabLst>
                <a:tab pos="457200" algn="l"/>
              </a:tabLst>
            </a:pPr>
            <a:r>
              <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Laboratories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500"/>
              </a:lnSpc>
              <a:spcBef>
                <a:spcPts val="0"/>
              </a:spcBef>
              <a:spcAft>
                <a:spcPts val="800"/>
              </a:spcAft>
              <a:buSzPts val="1000"/>
              <a:buFont typeface="Wingdings" panose="05000000000000000000" pitchFamily="2" charset="2"/>
              <a:buChar char=""/>
              <a:tabLst>
                <a:tab pos="457200" algn="l"/>
              </a:tabLst>
            </a:pPr>
            <a:endPar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marL="342900" marR="0" lvl="0" indent="-342900">
              <a:lnSpc>
                <a:spcPts val="1500"/>
              </a:lnSpc>
              <a:spcBef>
                <a:spcPts val="0"/>
              </a:spcBef>
              <a:spcAft>
                <a:spcPts val="800"/>
              </a:spcAft>
              <a:buSzPts val="1000"/>
              <a:buFont typeface="Wingdings" panose="05000000000000000000" pitchFamily="2" charset="2"/>
              <a:buChar char=""/>
              <a:tabLst>
                <a:tab pos="457200" algn="l"/>
              </a:tabLst>
            </a:pPr>
            <a:r>
              <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Airline </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operations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500"/>
              </a:lnSpc>
              <a:spcBef>
                <a:spcPts val="0"/>
              </a:spcBef>
              <a:spcAft>
                <a:spcPts val="800"/>
              </a:spcAft>
              <a:buSzPts val="1000"/>
              <a:buFont typeface="Wingdings" panose="05000000000000000000" pitchFamily="2" charset="2"/>
              <a:buChar char=""/>
              <a:tabLst>
                <a:tab pos="457200" algn="l"/>
              </a:tabLst>
            </a:pPr>
            <a:endPar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marL="342900" marR="0" lvl="0" indent="-342900">
              <a:lnSpc>
                <a:spcPts val="1500"/>
              </a:lnSpc>
              <a:spcBef>
                <a:spcPts val="0"/>
              </a:spcBef>
              <a:spcAft>
                <a:spcPts val="800"/>
              </a:spcAft>
              <a:buSzPts val="1000"/>
              <a:buFont typeface="Wingdings" panose="05000000000000000000" pitchFamily="2" charset="2"/>
              <a:buChar char=""/>
              <a:tabLst>
                <a:tab pos="457200" algn="l"/>
              </a:tabLst>
            </a:pPr>
            <a:r>
              <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Border </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protection</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500"/>
              </a:lnSpc>
              <a:spcBef>
                <a:spcPts val="0"/>
              </a:spcBef>
              <a:spcAft>
                <a:spcPts val="800"/>
              </a:spcAft>
              <a:buSzPts val="1000"/>
              <a:buFont typeface="Wingdings" panose="05000000000000000000" pitchFamily="2" charset="2"/>
              <a:buChar char=""/>
              <a:tabLst>
                <a:tab pos="457200" algn="l"/>
              </a:tabLst>
            </a:pPr>
            <a:endPar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marL="342900" marR="0" lvl="0" indent="-342900">
              <a:lnSpc>
                <a:spcPts val="1500"/>
              </a:lnSpc>
              <a:spcBef>
                <a:spcPts val="0"/>
              </a:spcBef>
              <a:spcAft>
                <a:spcPts val="800"/>
              </a:spcAft>
              <a:buSzPts val="1000"/>
              <a:buFont typeface="Wingdings" panose="05000000000000000000" pitchFamily="2" charset="2"/>
              <a:buChar char=""/>
              <a:tabLst>
                <a:tab pos="457200" algn="l"/>
              </a:tabLst>
            </a:pPr>
            <a:r>
              <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Solid </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waste and wastewater management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500"/>
              </a:lnSpc>
              <a:spcBef>
                <a:spcPts val="0"/>
              </a:spcBef>
              <a:spcAft>
                <a:spcPts val="800"/>
              </a:spcAft>
              <a:buSzPts val="1000"/>
              <a:buFont typeface="Wingdings" panose="05000000000000000000" pitchFamily="2" charset="2"/>
              <a:buChar char=""/>
              <a:tabLst>
                <a:tab pos="457200" algn="l"/>
              </a:tabLst>
            </a:pPr>
            <a:endPar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marL="342900" marR="0" lvl="0" indent="-342900">
              <a:lnSpc>
                <a:spcPts val="1500"/>
              </a:lnSpc>
              <a:spcBef>
                <a:spcPts val="0"/>
              </a:spcBef>
              <a:spcAft>
                <a:spcPts val="800"/>
              </a:spcAft>
              <a:buSzPts val="1000"/>
              <a:buFont typeface="Wingdings" panose="05000000000000000000" pitchFamily="2" charset="2"/>
              <a:buChar char=""/>
              <a:tabLst>
                <a:tab pos="457200" algn="l"/>
              </a:tabLst>
            </a:pPr>
            <a:r>
              <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Travel </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to areas where the virus is spreading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269369359"/>
      </p:ext>
    </p:extLst>
  </p:cSld>
  <p:clrMapOvr>
    <a:masterClrMapping/>
  </p:clrMapOvr>
  <mc:AlternateContent xmlns:mc="http://schemas.openxmlformats.org/markup-compatibility/2006" xmlns:p14="http://schemas.microsoft.com/office/powerpoint/2010/main">
    <mc:Choice Requires="p14">
      <p:transition spd="slow" p14:dur="1500" advClick="0" advTm="300">
        <p:random/>
      </p:transition>
    </mc:Choice>
    <mc:Fallback xmlns="">
      <p:transition spd="slow" advClick="0" advTm="3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91986" y="1604655"/>
            <a:ext cx="9388928" cy="4560607"/>
          </a:xfrm>
          <a:prstGeom prst="rect">
            <a:avLst/>
          </a:prstGeom>
        </p:spPr>
        <p:txBody>
          <a:bodyPr wrap="square">
            <a:spAutoFit/>
          </a:bodyPr>
          <a:lstStyle/>
          <a:p>
            <a:pPr algn="just">
              <a:lnSpc>
                <a:spcPct val="107000"/>
              </a:lnSpc>
              <a:spcAft>
                <a:spcPts val="750"/>
              </a:spcAft>
            </a:pP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There is much more to learn about the transmissibility, severity, and other features associated with COVID-19 as the outbreak investigation continues. </a:t>
            </a:r>
            <a:endPar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gn="just">
              <a:lnSpc>
                <a:spcPct val="107000"/>
              </a:lnSpc>
              <a:spcAft>
                <a:spcPts val="750"/>
              </a:spcAft>
            </a:pPr>
            <a:endPar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gn="just">
              <a:lnSpc>
                <a:spcPct val="107000"/>
              </a:lnSpc>
              <a:spcAft>
                <a:spcPts val="750"/>
              </a:spcAft>
            </a:pPr>
            <a:r>
              <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Infected </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people can spread COVID-19 through their respiratory secretions, especially when they cough or sneeze. </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hlinkClick r:id="rId4" tooltip="According to the CDC"/>
              </a:rPr>
              <a:t>According to the CDC</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 spread from person-to-person is most likely among close contacts (about 6 feet). </a:t>
            </a:r>
            <a:endPar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gn="just">
              <a:lnSpc>
                <a:spcPct val="107000"/>
              </a:lnSpc>
              <a:spcAft>
                <a:spcPts val="750"/>
              </a:spcAft>
            </a:pPr>
            <a:endPar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gn="just">
              <a:lnSpc>
                <a:spcPct val="107000"/>
              </a:lnSpc>
              <a:spcAft>
                <a:spcPts val="750"/>
              </a:spcAft>
            </a:pPr>
            <a:r>
              <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Person-to-person </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spread is thought to occur mainly via respiratory droplets produced when an infected person coughs or sneezes, </a:t>
            </a:r>
            <a:r>
              <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similar </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to how influenza and other respiratory pathogens spread. </a:t>
            </a:r>
            <a:endPar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gn="just">
              <a:lnSpc>
                <a:spcPct val="107000"/>
              </a:lnSpc>
              <a:spcAft>
                <a:spcPts val="750"/>
              </a:spcAft>
            </a:pPr>
            <a:endPar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gn="just">
              <a:lnSpc>
                <a:spcPct val="107000"/>
              </a:lnSpc>
              <a:spcAft>
                <a:spcPts val="750"/>
              </a:spcAft>
            </a:pPr>
            <a:r>
              <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These </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droplets can land in the mouths or noses of people who are nearby or possibly be inhaled into the lungs.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413684663"/>
      </p:ext>
    </p:extLst>
  </p:cSld>
  <p:clrMapOvr>
    <a:masterClrMapping/>
  </p:clrMapOvr>
  <mc:AlternateContent xmlns:mc="http://schemas.openxmlformats.org/markup-compatibility/2006" xmlns:p14="http://schemas.microsoft.com/office/powerpoint/2010/main">
    <mc:Choice Requires="p14">
      <p:transition spd="slow" p14:dur="1500" advClick="0" advTm="300">
        <p:random/>
      </p:transition>
    </mc:Choice>
    <mc:Fallback xmlns="">
      <p:transition spd="slow" advClick="0" advTm="3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3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9328" y="2719203"/>
            <a:ext cx="9993085" cy="2023118"/>
          </a:xfrm>
          <a:prstGeom prst="rect">
            <a:avLst/>
          </a:prstGeom>
        </p:spPr>
        <p:txBody>
          <a:bodyPr wrap="square">
            <a:spAutoFit/>
          </a:bodyPr>
          <a:lstStyle/>
          <a:p>
            <a:pPr algn="ctr">
              <a:lnSpc>
                <a:spcPct val="107000"/>
              </a:lnSpc>
              <a:spcAft>
                <a:spcPts val="750"/>
              </a:spcAft>
            </a:pPr>
            <a:r>
              <a:rPr lang="en-US" sz="7200"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Quick Facts</a:t>
            </a:r>
            <a:endParaRPr lang="en-US" sz="4400" dirty="0">
              <a:latin typeface="Calibri" panose="020F0502020204030204" pitchFamily="34" charset="0"/>
              <a:ea typeface="Calibri" panose="020F0502020204030204" pitchFamily="34" charset="0"/>
              <a:cs typeface="Times New Roman" panose="02020603050405020304" pitchFamily="18" charset="0"/>
            </a:endParaRPr>
          </a:p>
          <a:p>
            <a:pPr algn="ctr">
              <a:lnSpc>
                <a:spcPts val="1500"/>
              </a:lnSpc>
              <a:spcBef>
                <a:spcPts val="375"/>
              </a:spcBef>
              <a:spcAft>
                <a:spcPts val="750"/>
              </a:spcAft>
            </a:pPr>
            <a:r>
              <a:rPr lang="en-US" sz="2800" dirty="0">
                <a:solidFill>
                  <a:srgbClr val="FFFFFF"/>
                </a:solidFill>
                <a:latin typeface="Helvetica" panose="020B0604020202020204" pitchFamily="34" charset="0"/>
                <a:ea typeface="Times New Roman" panose="02020603050405020304" pitchFamily="18" charset="0"/>
                <a:cs typeface="Times New Roman" panose="02020603050405020304" pitchFamily="18" charset="0"/>
              </a:rPr>
              <a:t>Quick Facts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50"/>
              </a:spcAft>
            </a:pP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856124607"/>
      </p:ext>
    </p:extLst>
  </p:cSld>
  <p:clrMapOvr>
    <a:masterClrMapping/>
  </p:clrMapOvr>
  <mc:AlternateContent xmlns:mc="http://schemas.openxmlformats.org/markup-compatibility/2006" xmlns:p14="http://schemas.microsoft.com/office/powerpoint/2010/main">
    <mc:Choice Requires="p14">
      <p:transition spd="slow" p14:dur="1500" advClick="0" advTm="300">
        <p:random/>
      </p:transition>
    </mc:Choice>
    <mc:Fallback xmlns="">
      <p:transition spd="slow" advClick="0" advTm="3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2999" y="465368"/>
            <a:ext cx="9046029" cy="5452775"/>
          </a:xfrm>
          <a:prstGeom prst="rect">
            <a:avLst/>
          </a:prstGeom>
        </p:spPr>
        <p:txBody>
          <a:bodyPr wrap="square">
            <a:spAutoFit/>
          </a:bodyPr>
          <a:lstStyle/>
          <a:p>
            <a:pPr marL="342900" marR="0" lvl="0" indent="-342900">
              <a:lnSpc>
                <a:spcPts val="1500"/>
              </a:lnSpc>
              <a:spcBef>
                <a:spcPts val="0"/>
              </a:spcBef>
              <a:spcAft>
                <a:spcPts val="800"/>
              </a:spcAft>
              <a:buSzPts val="1000"/>
              <a:buFont typeface="Wingdings" panose="05000000000000000000" pitchFamily="2" charset="2"/>
              <a:buChar char=""/>
              <a:tabLst>
                <a:tab pos="457200" algn="l"/>
              </a:tabLst>
            </a:pPr>
            <a:endParaRPr lang="en-US" dirty="0" smtClean="0">
              <a:solidFill>
                <a:srgbClr val="800080"/>
              </a:solidFill>
              <a:latin typeface="Helvetica" panose="020B0604020202020204" pitchFamily="34" charset="0"/>
              <a:ea typeface="Times New Roman" panose="02020603050405020304" pitchFamily="18" charset="0"/>
              <a:cs typeface="Times New Roman" panose="02020603050405020304" pitchFamily="18" charset="0"/>
              <a:hlinkClick r:id="rId4" tooltip="Existing OSHA standards"/>
            </a:endParaRPr>
          </a:p>
          <a:p>
            <a:pPr marL="342900" marR="0" lvl="0" indent="-342900">
              <a:lnSpc>
                <a:spcPts val="1500"/>
              </a:lnSpc>
              <a:spcBef>
                <a:spcPts val="0"/>
              </a:spcBef>
              <a:spcAft>
                <a:spcPts val="800"/>
              </a:spcAft>
              <a:buSzPts val="1000"/>
              <a:buFont typeface="Wingdings" panose="05000000000000000000" pitchFamily="2" charset="2"/>
              <a:buChar char=""/>
              <a:tabLst>
                <a:tab pos="457200" algn="l"/>
              </a:tabLst>
            </a:pPr>
            <a:r>
              <a:rPr lang="en-US" dirty="0" smtClean="0">
                <a:solidFill>
                  <a:srgbClr val="800080"/>
                </a:solidFill>
                <a:latin typeface="Helvetica" panose="020B0604020202020204" pitchFamily="34" charset="0"/>
                <a:ea typeface="Times New Roman" panose="02020603050405020304" pitchFamily="18" charset="0"/>
                <a:cs typeface="Times New Roman" panose="02020603050405020304" pitchFamily="18" charset="0"/>
                <a:hlinkClick r:id="rId4" tooltip="Existing OSHA standards"/>
              </a:rPr>
              <a:t>Existing </a:t>
            </a:r>
            <a:r>
              <a:rPr lang="en-US" dirty="0">
                <a:solidFill>
                  <a:srgbClr val="800080"/>
                </a:solidFill>
                <a:latin typeface="Helvetica" panose="020B0604020202020204" pitchFamily="34" charset="0"/>
                <a:ea typeface="Times New Roman" panose="02020603050405020304" pitchFamily="18" charset="0"/>
                <a:cs typeface="Times New Roman" panose="02020603050405020304" pitchFamily="18" charset="0"/>
                <a:hlinkClick r:id="rId4" tooltip="Existing OSHA standards"/>
              </a:rPr>
              <a:t>OSHA standards</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 apply to protecting workers from the novel coronavirus, COVID-19.</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500"/>
              </a:lnSpc>
              <a:spcBef>
                <a:spcPts val="0"/>
              </a:spcBef>
              <a:spcAft>
                <a:spcPts val="800"/>
              </a:spcAft>
              <a:buSzPts val="1000"/>
              <a:buFont typeface="Wingdings" panose="05000000000000000000" pitchFamily="2" charset="2"/>
              <a:buChar char=""/>
              <a:tabLst>
                <a:tab pos="457200" algn="l"/>
              </a:tabLst>
            </a:pPr>
            <a:endPar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marL="342900" marR="0" lvl="0" indent="-342900">
              <a:lnSpc>
                <a:spcPts val="1500"/>
              </a:lnSpc>
              <a:spcBef>
                <a:spcPts val="0"/>
              </a:spcBef>
              <a:spcAft>
                <a:spcPts val="800"/>
              </a:spcAft>
              <a:buSzPts val="1000"/>
              <a:buFont typeface="Wingdings" panose="05000000000000000000" pitchFamily="2" charset="2"/>
              <a:buChar char=""/>
              <a:tabLst>
                <a:tab pos="457200" algn="l"/>
              </a:tabLst>
            </a:pP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Signs and symptoms of infection with COVID-19 include fever, cough, and shortness of breath.</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R="0" lvl="0">
              <a:lnSpc>
                <a:spcPts val="1500"/>
              </a:lnSpc>
              <a:spcBef>
                <a:spcPts val="0"/>
              </a:spcBef>
              <a:spcAft>
                <a:spcPts val="800"/>
              </a:spcAft>
              <a:buSzPts val="1000"/>
              <a:tabLst>
                <a:tab pos="457200" algn="l"/>
              </a:tabLst>
            </a:pPr>
            <a:endPar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marL="342900" marR="0" lvl="0" indent="-342900">
              <a:lnSpc>
                <a:spcPts val="1500"/>
              </a:lnSpc>
              <a:spcBef>
                <a:spcPts val="0"/>
              </a:spcBef>
              <a:spcAft>
                <a:spcPts val="800"/>
              </a:spcAft>
              <a:buSzPts val="1000"/>
              <a:buFont typeface="Wingdings" panose="05000000000000000000" pitchFamily="2" charset="2"/>
              <a:buChar char=""/>
              <a:tabLst>
                <a:tab pos="457200" algn="l"/>
              </a:tabLst>
            </a:pP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Some people who get the COVID-19 may experience only mild illness. However, the virus can also cause pneumonia, which may be severe.</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500"/>
              </a:lnSpc>
              <a:spcBef>
                <a:spcPts val="0"/>
              </a:spcBef>
              <a:spcAft>
                <a:spcPts val="800"/>
              </a:spcAft>
              <a:buSzPts val="1000"/>
              <a:buFont typeface="Wingdings" panose="05000000000000000000" pitchFamily="2" charset="2"/>
              <a:buChar char=""/>
              <a:tabLst>
                <a:tab pos="457200" algn="l"/>
              </a:tabLst>
            </a:pPr>
            <a:endPar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marL="342900" marR="0" lvl="0" indent="-342900">
              <a:lnSpc>
                <a:spcPts val="1500"/>
              </a:lnSpc>
              <a:spcBef>
                <a:spcPts val="0"/>
              </a:spcBef>
              <a:spcAft>
                <a:spcPts val="800"/>
              </a:spcAft>
              <a:buSzPts val="1000"/>
              <a:buFont typeface="Wingdings" panose="05000000000000000000" pitchFamily="2" charset="2"/>
              <a:buChar char=""/>
              <a:tabLst>
                <a:tab pos="457200" algn="l"/>
              </a:tabLst>
            </a:pP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The U.S. Centers for Disease Control and Prevention (CDC) believes at this time that symptoms of COVID-19 may appear in as few as 2 days or as long as 14 days after exposure to the virus.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500"/>
              </a:lnSpc>
              <a:spcBef>
                <a:spcPts val="0"/>
              </a:spcBef>
              <a:spcAft>
                <a:spcPts val="800"/>
              </a:spcAft>
              <a:buSzPts val="1000"/>
              <a:buFont typeface="Wingdings" panose="05000000000000000000" pitchFamily="2" charset="2"/>
              <a:buChar char=""/>
              <a:tabLst>
                <a:tab pos="457200" algn="l"/>
              </a:tabLst>
            </a:pPr>
            <a:endPar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marL="342900" marR="0" lvl="0" indent="-342900">
              <a:lnSpc>
                <a:spcPts val="1500"/>
              </a:lnSpc>
              <a:spcBef>
                <a:spcPts val="0"/>
              </a:spcBef>
              <a:spcAft>
                <a:spcPts val="800"/>
              </a:spcAft>
              <a:buSzPts val="1000"/>
              <a:buFont typeface="Wingdings" panose="05000000000000000000" pitchFamily="2" charset="2"/>
              <a:buChar char=""/>
              <a:tabLst>
                <a:tab pos="457200" algn="l"/>
              </a:tabLst>
            </a:pP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COVID-19 cases in the United States include cases among travelers, cases among close contacts of a known case, and community-acquired cases where the source of the infection is unknown.</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500"/>
              </a:lnSpc>
              <a:spcBef>
                <a:spcPts val="0"/>
              </a:spcBef>
              <a:spcAft>
                <a:spcPts val="800"/>
              </a:spcAft>
              <a:buSzPts val="1000"/>
              <a:buFont typeface="Wingdings" panose="05000000000000000000" pitchFamily="2" charset="2"/>
              <a:buChar char=""/>
              <a:tabLst>
                <a:tab pos="457200" algn="l"/>
              </a:tabLst>
            </a:pPr>
            <a:endPar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marL="342900" marR="0" lvl="0" indent="-342900">
              <a:lnSpc>
                <a:spcPts val="1500"/>
              </a:lnSpc>
              <a:spcBef>
                <a:spcPts val="0"/>
              </a:spcBef>
              <a:spcAft>
                <a:spcPts val="800"/>
              </a:spcAft>
              <a:buSzPts val="1000"/>
              <a:buFont typeface="Wingdings" panose="05000000000000000000" pitchFamily="2" charset="2"/>
              <a:buChar char=""/>
              <a:tabLst>
                <a:tab pos="457200" algn="l"/>
              </a:tabLst>
            </a:pPr>
            <a:r>
              <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CDC </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issued a </a:t>
            </a:r>
            <a:r>
              <a:rPr lang="en-US" dirty="0">
                <a:solidFill>
                  <a:srgbClr val="800080"/>
                </a:solidFill>
                <a:latin typeface="Helvetica" panose="020B0604020202020204" pitchFamily="34" charset="0"/>
                <a:ea typeface="Times New Roman" panose="02020603050405020304" pitchFamily="18" charset="0"/>
                <a:cs typeface="Times New Roman" panose="02020603050405020304" pitchFamily="18" charset="0"/>
                <a:hlinkClick r:id="rId5" tooltip="warning notice"/>
              </a:rPr>
              <a:t>warning notice</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 to avoid all non-essential travel to China. CDC and U.S. Customs and Border Protection have implemented </a:t>
            </a:r>
            <a:r>
              <a:rPr lang="en-US" dirty="0">
                <a:solidFill>
                  <a:srgbClr val="800080"/>
                </a:solidFill>
                <a:latin typeface="Helvetica" panose="020B0604020202020204" pitchFamily="34" charset="0"/>
                <a:ea typeface="Times New Roman" panose="02020603050405020304" pitchFamily="18" charset="0"/>
                <a:cs typeface="Times New Roman" panose="02020603050405020304" pitchFamily="18" charset="0"/>
                <a:hlinkClick r:id="rId6" tooltip="enhanced health screenings"/>
              </a:rPr>
              <a:t>enhanced health screenings</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 to detect travelers with fever, cough, or difficulty breathing when entering the United States.</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274576750"/>
      </p:ext>
    </p:extLst>
  </p:cSld>
  <p:clrMapOvr>
    <a:masterClrMapping/>
  </p:clrMapOvr>
  <mc:AlternateContent xmlns:mc="http://schemas.openxmlformats.org/markup-compatibility/2006" xmlns:p14="http://schemas.microsoft.com/office/powerpoint/2010/main">
    <mc:Choice Requires="p14">
      <p:transition spd="slow" p14:dur="1500" advClick="0" advTm="300">
        <p:random/>
      </p:transition>
    </mc:Choice>
    <mc:Fallback xmlns="">
      <p:transition spd="slow" advClick="0" advTm="3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8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08314" y="1681843"/>
            <a:ext cx="10221686" cy="3416320"/>
          </a:xfrm>
          <a:prstGeom prst="rect">
            <a:avLst/>
          </a:prstGeom>
        </p:spPr>
        <p:txBody>
          <a:bodyPr wrap="square">
            <a:spAutoFit/>
          </a:bodyPr>
          <a:lstStyle/>
          <a:p>
            <a:r>
              <a:rPr lang="en-US" dirty="0">
                <a:solidFill>
                  <a:srgbClr val="000000"/>
                </a:solidFill>
                <a:latin typeface="Helvetica" panose="020B0604020202020204" pitchFamily="34" charset="0"/>
                <a:ea typeface="Times New Roman" panose="02020603050405020304" pitchFamily="18" charset="0"/>
              </a:rPr>
              <a:t>Healthcare workers (HCWs) are occupationally exposed to a variety of infectious diseases during the performance of their duties. The delivery of healthcare services requires a broad range of workers, such as physicians, nurses, technicians, clinical laboratory workers, first responders, building maintenance, security and administrative personnel, social workers, </a:t>
            </a:r>
            <a:r>
              <a:rPr lang="en-US" dirty="0" smtClean="0">
                <a:solidFill>
                  <a:srgbClr val="000000"/>
                </a:solidFill>
                <a:latin typeface="Helvetica" panose="020B0604020202020204" pitchFamily="34" charset="0"/>
                <a:ea typeface="Times New Roman" panose="02020603050405020304" pitchFamily="18" charset="0"/>
              </a:rPr>
              <a:t>and housekeeping personnel</a:t>
            </a:r>
            <a:r>
              <a:rPr lang="en-US" dirty="0">
                <a:solidFill>
                  <a:srgbClr val="000000"/>
                </a:solidFill>
                <a:latin typeface="Helvetica" panose="020B0604020202020204" pitchFamily="34" charset="0"/>
                <a:ea typeface="Times New Roman" panose="02020603050405020304" pitchFamily="18" charset="0"/>
              </a:rPr>
              <a:t>. </a:t>
            </a:r>
            <a:endParaRPr lang="en-US" dirty="0" smtClean="0">
              <a:solidFill>
                <a:srgbClr val="000000"/>
              </a:solidFill>
              <a:latin typeface="Helvetica" panose="020B0604020202020204" pitchFamily="34" charset="0"/>
              <a:ea typeface="Times New Roman" panose="02020603050405020304" pitchFamily="18" charset="0"/>
            </a:endParaRPr>
          </a:p>
          <a:p>
            <a:endParaRPr lang="en-US" dirty="0" smtClean="0">
              <a:solidFill>
                <a:srgbClr val="000000"/>
              </a:solidFill>
              <a:latin typeface="Helvetica" panose="020B0604020202020204" pitchFamily="34" charset="0"/>
              <a:ea typeface="Times New Roman" panose="02020603050405020304" pitchFamily="18" charset="0"/>
            </a:endParaRPr>
          </a:p>
          <a:p>
            <a:endParaRPr lang="en-US" dirty="0" smtClean="0">
              <a:solidFill>
                <a:srgbClr val="000000"/>
              </a:solidFill>
              <a:latin typeface="Helvetica" panose="020B0604020202020204" pitchFamily="34" charset="0"/>
              <a:ea typeface="Times New Roman" panose="02020603050405020304" pitchFamily="18" charset="0"/>
            </a:endParaRPr>
          </a:p>
          <a:p>
            <a:endParaRPr lang="en-US" dirty="0">
              <a:solidFill>
                <a:srgbClr val="000000"/>
              </a:solidFill>
              <a:latin typeface="Helvetica" panose="020B0604020202020204" pitchFamily="34" charset="0"/>
              <a:ea typeface="Times New Roman" panose="02020603050405020304" pitchFamily="18" charset="0"/>
            </a:endParaRPr>
          </a:p>
          <a:p>
            <a:endParaRPr lang="en-US" dirty="0" smtClean="0">
              <a:solidFill>
                <a:srgbClr val="000000"/>
              </a:solidFill>
              <a:latin typeface="Helvetica" panose="020B0604020202020204" pitchFamily="34" charset="0"/>
              <a:ea typeface="Times New Roman" panose="02020603050405020304" pitchFamily="18" charset="0"/>
            </a:endParaRPr>
          </a:p>
          <a:p>
            <a:endParaRPr lang="en-US" dirty="0">
              <a:solidFill>
                <a:srgbClr val="000000"/>
              </a:solidFill>
              <a:latin typeface="Helvetica" panose="020B0604020202020204" pitchFamily="34" charset="0"/>
              <a:ea typeface="Times New Roman" panose="02020603050405020304" pitchFamily="18" charset="0"/>
            </a:endParaRPr>
          </a:p>
          <a:p>
            <a:endParaRPr lang="en-US" dirty="0" smtClean="0">
              <a:solidFill>
                <a:srgbClr val="000000"/>
              </a:solidFill>
              <a:latin typeface="Helvetica" panose="020B0604020202020204" pitchFamily="34" charset="0"/>
              <a:ea typeface="Times New Roman" panose="02020603050405020304" pitchFamily="18" charset="0"/>
            </a:endParaRPr>
          </a:p>
          <a:p>
            <a:endParaRPr lang="en-US" dirty="0">
              <a:solidFill>
                <a:srgbClr val="000000"/>
              </a:solidFill>
              <a:latin typeface="Helvetica" panose="020B0604020202020204" pitchFamily="34" charset="0"/>
              <a:ea typeface="Times New Roman" panose="02020603050405020304" pitchFamily="18" charset="0"/>
            </a:endParaRPr>
          </a:p>
        </p:txBody>
      </p:sp>
      <p:pic>
        <p:nvPicPr>
          <p:cNvPr id="4" name="Picture 3" descr="Health Care Workers Join Protests at Legislature - North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8314" y="3490331"/>
            <a:ext cx="3106813" cy="2195219"/>
          </a:xfrm>
          <a:prstGeom prst="rect">
            <a:avLst/>
          </a:prstGeom>
        </p:spPr>
      </p:pic>
      <p:pic>
        <p:nvPicPr>
          <p:cNvPr id="5" name="Picture 4" descr="Dentist Dental Hygiene · Free photo on Pixabay"/>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0093" y="3490331"/>
            <a:ext cx="3145038" cy="2195219"/>
          </a:xfrm>
          <a:prstGeom prst="rect">
            <a:avLst/>
          </a:prstGeom>
        </p:spPr>
      </p:pic>
      <p:pic>
        <p:nvPicPr>
          <p:cNvPr id="6" name="Picture 5" descr="The Janitor's Closet on Vimeo"/>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50097" y="3490331"/>
            <a:ext cx="3141321" cy="2213208"/>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22611623"/>
      </p:ext>
    </p:extLst>
  </p:cSld>
  <p:clrMapOvr>
    <a:masterClrMapping/>
  </p:clrMapOvr>
  <mc:AlternateContent xmlns:mc="http://schemas.openxmlformats.org/markup-compatibility/2006" xmlns:p14="http://schemas.microsoft.com/office/powerpoint/2010/main">
    <mc:Choice Requires="p14">
      <p:transition spd="slow" p14:dur="1500" advClick="0" advTm="300">
        <p:random/>
      </p:transition>
    </mc:Choice>
    <mc:Fallback xmlns="">
      <p:transition spd="slow" advClick="0" advTm="3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65615" y="1635911"/>
            <a:ext cx="7347857" cy="2785378"/>
          </a:xfrm>
          <a:prstGeom prst="rect">
            <a:avLst/>
          </a:prstGeom>
        </p:spPr>
        <p:txBody>
          <a:bodyPr wrap="square">
            <a:spAutoFit/>
          </a:bodyPr>
          <a:lstStyle/>
          <a:p>
            <a:pPr algn="ctr">
              <a:lnSpc>
                <a:spcPts val="4200"/>
              </a:lnSpc>
              <a:spcBef>
                <a:spcPts val="3000"/>
              </a:spcBef>
              <a:spcAft>
                <a:spcPts val="800"/>
              </a:spcAft>
            </a:pPr>
            <a:r>
              <a:rPr lang="en-US" sz="4400" b="1" kern="1800" dirty="0">
                <a:solidFill>
                  <a:srgbClr val="3C4245"/>
                </a:solidFill>
                <a:latin typeface="Arial" panose="020B0604020202020204" pitchFamily="34" charset="0"/>
                <a:ea typeface="Times New Roman" panose="02020603050405020304" pitchFamily="18" charset="0"/>
                <a:cs typeface="Times New Roman" panose="02020603050405020304" pitchFamily="18" charset="0"/>
              </a:rPr>
              <a:t>Modes of transmission of virus causing COVID-19: implications for IPC precaution recommendations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054558497"/>
      </p:ext>
    </p:extLst>
  </p:cSld>
  <p:clrMapOvr>
    <a:masterClrMapping/>
  </p:clrMapOvr>
  <mc:AlternateContent xmlns:mc="http://schemas.openxmlformats.org/markup-compatibility/2006" xmlns:p14="http://schemas.microsoft.com/office/powerpoint/2010/main">
    <mc:Choice Requires="p14">
      <p:transition spd="slow" p14:dur="1500" advClick="0" advTm="300">
        <p:random/>
      </p:transition>
    </mc:Choice>
    <mc:Fallback xmlns="">
      <p:transition spd="slow" advClick="0" advTm="3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6341" y="954922"/>
            <a:ext cx="9433682" cy="5439951"/>
          </a:xfrm>
          <a:prstGeom prst="rect">
            <a:avLst/>
          </a:prstGeom>
        </p:spPr>
        <p:txBody>
          <a:bodyPr wrap="square">
            <a:spAutoFit/>
          </a:bodyPr>
          <a:lstStyle/>
          <a:p>
            <a:pPr>
              <a:lnSpc>
                <a:spcPts val="1500"/>
              </a:lnSpc>
              <a:spcAft>
                <a:spcPts val="800"/>
              </a:spcAft>
            </a:pPr>
            <a:r>
              <a:rPr lang="en-US" sz="2000" b="1" dirty="0">
                <a:solidFill>
                  <a:srgbClr val="3C4245"/>
                </a:solidFill>
                <a:latin typeface="Arial" panose="020B0604020202020204" pitchFamily="34" charset="0"/>
                <a:ea typeface="Times New Roman" panose="02020603050405020304" pitchFamily="18" charset="0"/>
                <a:cs typeface="Times New Roman" panose="02020603050405020304" pitchFamily="18" charset="0"/>
              </a:rPr>
              <a:t>Modes of transmission of the COVID-19 virus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ts val="1800"/>
              </a:lnSpc>
              <a:spcAft>
                <a:spcPts val="800"/>
              </a:spcAft>
            </a:pPr>
            <a:r>
              <a:rPr lang="en-US" dirty="0">
                <a:solidFill>
                  <a:srgbClr val="3C4245"/>
                </a:solidFill>
                <a:latin typeface="Arial" panose="020B0604020202020204" pitchFamily="34" charset="0"/>
                <a:ea typeface="Times New Roman" panose="02020603050405020304" pitchFamily="18" charset="0"/>
                <a:cs typeface="Times New Roman" panose="02020603050405020304" pitchFamily="18" charset="0"/>
              </a:rPr>
              <a:t>Respiratory infections can be transmitted through droplets of different sizes: when the droplet particles are &gt;5-10 </a:t>
            </a:r>
            <a:r>
              <a:rPr lang="en-US" dirty="0" err="1">
                <a:solidFill>
                  <a:srgbClr val="3C4245"/>
                </a:solidFill>
                <a:latin typeface="Arial" panose="020B0604020202020204" pitchFamily="34" charset="0"/>
                <a:ea typeface="Times New Roman" panose="02020603050405020304" pitchFamily="18" charset="0"/>
                <a:cs typeface="Times New Roman" panose="02020603050405020304" pitchFamily="18" charset="0"/>
              </a:rPr>
              <a:t>μm</a:t>
            </a:r>
            <a:r>
              <a:rPr lang="en-US" dirty="0">
                <a:solidFill>
                  <a:srgbClr val="3C4245"/>
                </a:solidFill>
                <a:latin typeface="Arial" panose="020B0604020202020204" pitchFamily="34" charset="0"/>
                <a:ea typeface="Times New Roman" panose="02020603050405020304" pitchFamily="18" charset="0"/>
                <a:cs typeface="Times New Roman" panose="02020603050405020304" pitchFamily="18" charset="0"/>
              </a:rPr>
              <a:t> in diameter they are referred to as respiratory droplets, and when then are &lt;5μm in diameter, they are referred to as droplet nuclei.</a:t>
            </a:r>
            <a:r>
              <a:rPr lang="en-US" baseline="30000" dirty="0">
                <a:solidFill>
                  <a:srgbClr val="3C4245"/>
                </a:solidFill>
                <a:latin typeface="Arial" panose="020B0604020202020204" pitchFamily="34" charset="0"/>
                <a:ea typeface="Times New Roman" panose="02020603050405020304" pitchFamily="18" charset="0"/>
                <a:cs typeface="Times New Roman" panose="02020603050405020304" pitchFamily="18" charset="0"/>
              </a:rPr>
              <a:t>1</a:t>
            </a:r>
            <a:r>
              <a:rPr lang="en-US" dirty="0">
                <a:solidFill>
                  <a:srgbClr val="3C4245"/>
                </a:solidFill>
                <a:latin typeface="Arial" panose="020B0604020202020204" pitchFamily="34" charset="0"/>
                <a:ea typeface="Times New Roman" panose="02020603050405020304" pitchFamily="18" charset="0"/>
                <a:cs typeface="Times New Roman" panose="02020603050405020304" pitchFamily="18" charset="0"/>
              </a:rPr>
              <a:t> </a:t>
            </a:r>
            <a:endParaRPr lang="en-US" dirty="0" smtClean="0">
              <a:solidFill>
                <a:srgbClr val="3C4245"/>
              </a:solidFill>
              <a:latin typeface="Arial" panose="020B0604020202020204" pitchFamily="34" charset="0"/>
              <a:ea typeface="Times New Roman" panose="02020603050405020304" pitchFamily="18" charset="0"/>
              <a:cs typeface="Times New Roman" panose="02020603050405020304" pitchFamily="18" charset="0"/>
            </a:endParaRPr>
          </a:p>
          <a:p>
            <a:pPr>
              <a:lnSpc>
                <a:spcPts val="1800"/>
              </a:lnSpc>
              <a:spcAft>
                <a:spcPts val="800"/>
              </a:spcAft>
            </a:pPr>
            <a:endParaRPr lang="en-US" dirty="0">
              <a:solidFill>
                <a:srgbClr val="3C4245"/>
              </a:solidFill>
              <a:latin typeface="Arial" panose="020B0604020202020204" pitchFamily="34" charset="0"/>
              <a:ea typeface="Times New Roman" panose="02020603050405020304" pitchFamily="18" charset="0"/>
              <a:cs typeface="Times New Roman" panose="02020603050405020304" pitchFamily="18" charset="0"/>
            </a:endParaRPr>
          </a:p>
          <a:p>
            <a:pPr>
              <a:lnSpc>
                <a:spcPts val="1800"/>
              </a:lnSpc>
              <a:spcAft>
                <a:spcPts val="800"/>
              </a:spcAft>
            </a:pPr>
            <a:endParaRPr lang="en-US" dirty="0" smtClean="0">
              <a:solidFill>
                <a:srgbClr val="3C4245"/>
              </a:solidFill>
              <a:latin typeface="Arial" panose="020B0604020202020204" pitchFamily="34" charset="0"/>
              <a:ea typeface="Times New Roman" panose="02020603050405020304" pitchFamily="18" charset="0"/>
              <a:cs typeface="Times New Roman" panose="02020603050405020304" pitchFamily="18" charset="0"/>
            </a:endParaRPr>
          </a:p>
          <a:p>
            <a:pPr>
              <a:lnSpc>
                <a:spcPts val="1800"/>
              </a:lnSpc>
              <a:spcAft>
                <a:spcPts val="800"/>
              </a:spcAft>
            </a:pPr>
            <a:endParaRPr lang="en-US" dirty="0" smtClean="0">
              <a:solidFill>
                <a:srgbClr val="3C4245"/>
              </a:solidFill>
              <a:latin typeface="Arial" panose="020B0604020202020204" pitchFamily="34" charset="0"/>
              <a:ea typeface="Times New Roman" panose="02020603050405020304" pitchFamily="18" charset="0"/>
              <a:cs typeface="Times New Roman" panose="02020603050405020304" pitchFamily="18" charset="0"/>
            </a:endParaRPr>
          </a:p>
          <a:p>
            <a:pPr>
              <a:lnSpc>
                <a:spcPts val="1800"/>
              </a:lnSpc>
              <a:spcAft>
                <a:spcPts val="800"/>
              </a:spcAft>
            </a:pPr>
            <a:endParaRPr lang="en-US" dirty="0" smtClean="0">
              <a:solidFill>
                <a:srgbClr val="3C4245"/>
              </a:solidFill>
              <a:latin typeface="Arial" panose="020B0604020202020204" pitchFamily="34" charset="0"/>
              <a:ea typeface="Times New Roman" panose="02020603050405020304" pitchFamily="18" charset="0"/>
              <a:cs typeface="Times New Roman" panose="02020603050405020304" pitchFamily="18" charset="0"/>
            </a:endParaRPr>
          </a:p>
          <a:p>
            <a:pPr>
              <a:lnSpc>
                <a:spcPts val="1800"/>
              </a:lnSpc>
              <a:spcAft>
                <a:spcPts val="800"/>
              </a:spcAft>
            </a:pPr>
            <a:endParaRPr lang="en-US" dirty="0">
              <a:solidFill>
                <a:srgbClr val="3C4245"/>
              </a:solidFill>
              <a:latin typeface="Arial" panose="020B0604020202020204" pitchFamily="34" charset="0"/>
              <a:ea typeface="Times New Roman" panose="02020603050405020304" pitchFamily="18" charset="0"/>
              <a:cs typeface="Times New Roman" panose="02020603050405020304" pitchFamily="18" charset="0"/>
            </a:endParaRPr>
          </a:p>
          <a:p>
            <a:pPr>
              <a:lnSpc>
                <a:spcPts val="1800"/>
              </a:lnSpc>
              <a:spcAft>
                <a:spcPts val="800"/>
              </a:spcAft>
            </a:pPr>
            <a:endParaRPr lang="en-US" dirty="0" smtClean="0">
              <a:solidFill>
                <a:srgbClr val="3C4245"/>
              </a:solidFill>
              <a:latin typeface="Arial" panose="020B0604020202020204" pitchFamily="34" charset="0"/>
              <a:ea typeface="Times New Roman" panose="02020603050405020304" pitchFamily="18" charset="0"/>
              <a:cs typeface="Times New Roman" panose="02020603050405020304" pitchFamily="18" charset="0"/>
            </a:endParaRPr>
          </a:p>
          <a:p>
            <a:pPr>
              <a:lnSpc>
                <a:spcPts val="1800"/>
              </a:lnSpc>
              <a:spcAft>
                <a:spcPts val="800"/>
              </a:spcAft>
            </a:pPr>
            <a:endParaRPr lang="en-US" dirty="0">
              <a:solidFill>
                <a:srgbClr val="3C4245"/>
              </a:solidFill>
              <a:latin typeface="Arial" panose="020B0604020202020204" pitchFamily="34" charset="0"/>
              <a:ea typeface="Times New Roman" panose="02020603050405020304" pitchFamily="18" charset="0"/>
              <a:cs typeface="Times New Roman" panose="02020603050405020304" pitchFamily="18" charset="0"/>
            </a:endParaRPr>
          </a:p>
          <a:p>
            <a:pPr>
              <a:lnSpc>
                <a:spcPts val="1800"/>
              </a:lnSpc>
              <a:spcAft>
                <a:spcPts val="800"/>
              </a:spcAft>
            </a:pPr>
            <a:endParaRPr lang="en-US" dirty="0" smtClean="0">
              <a:solidFill>
                <a:srgbClr val="3C4245"/>
              </a:solidFill>
              <a:latin typeface="Arial" panose="020B0604020202020204" pitchFamily="34" charset="0"/>
              <a:ea typeface="Times New Roman" panose="02020603050405020304" pitchFamily="18" charset="0"/>
              <a:cs typeface="Times New Roman" panose="02020603050405020304" pitchFamily="18" charset="0"/>
            </a:endParaRPr>
          </a:p>
          <a:p>
            <a:pPr>
              <a:lnSpc>
                <a:spcPts val="1800"/>
              </a:lnSpc>
              <a:spcAft>
                <a:spcPts val="800"/>
              </a:spcAft>
            </a:pPr>
            <a:r>
              <a:rPr lang="en-US" dirty="0" smtClean="0">
                <a:solidFill>
                  <a:srgbClr val="3C4245"/>
                </a:solidFill>
                <a:latin typeface="Arial" panose="020B0604020202020204" pitchFamily="34" charset="0"/>
                <a:ea typeface="Times New Roman" panose="02020603050405020304" pitchFamily="18" charset="0"/>
                <a:cs typeface="Times New Roman" panose="02020603050405020304" pitchFamily="18" charset="0"/>
              </a:rPr>
              <a:t>According </a:t>
            </a:r>
            <a:r>
              <a:rPr lang="en-US" dirty="0">
                <a:solidFill>
                  <a:srgbClr val="3C4245"/>
                </a:solidFill>
                <a:latin typeface="Arial" panose="020B0604020202020204" pitchFamily="34" charset="0"/>
                <a:ea typeface="Times New Roman" panose="02020603050405020304" pitchFamily="18" charset="0"/>
                <a:cs typeface="Times New Roman" panose="02020603050405020304" pitchFamily="18" charset="0"/>
              </a:rPr>
              <a:t>to current evidence, COVID-19 virus is primarily transmitted between people through respiratory droplets and contact routes.</a:t>
            </a:r>
            <a:r>
              <a:rPr lang="en-US" baseline="30000" dirty="0">
                <a:solidFill>
                  <a:srgbClr val="3C4245"/>
                </a:solidFill>
                <a:latin typeface="Arial" panose="020B0604020202020204" pitchFamily="34" charset="0"/>
                <a:ea typeface="Times New Roman" panose="02020603050405020304" pitchFamily="18" charset="0"/>
                <a:cs typeface="Times New Roman" panose="02020603050405020304" pitchFamily="18" charset="0"/>
              </a:rPr>
              <a:t>2-7 </a:t>
            </a:r>
            <a:endParaRPr lang="en-US" baseline="30000" dirty="0" smtClean="0">
              <a:solidFill>
                <a:srgbClr val="3C4245"/>
              </a:solidFill>
              <a:latin typeface="Arial" panose="020B0604020202020204" pitchFamily="34" charset="0"/>
              <a:ea typeface="Times New Roman" panose="02020603050405020304" pitchFamily="18" charset="0"/>
              <a:cs typeface="Times New Roman" panose="02020603050405020304" pitchFamily="18" charset="0"/>
            </a:endParaRPr>
          </a:p>
          <a:p>
            <a:pPr>
              <a:lnSpc>
                <a:spcPts val="1800"/>
              </a:lnSpc>
              <a:spcAft>
                <a:spcPts val="800"/>
              </a:spcAft>
            </a:pPr>
            <a:endParaRPr lang="en-US" baseline="30000" dirty="0">
              <a:solidFill>
                <a:srgbClr val="3C4245"/>
              </a:solidFill>
              <a:latin typeface="Arial" panose="020B0604020202020204" pitchFamily="34" charset="0"/>
              <a:ea typeface="Times New Roman" panose="02020603050405020304" pitchFamily="18" charset="0"/>
              <a:cs typeface="Times New Roman" panose="02020603050405020304" pitchFamily="18" charset="0"/>
            </a:endParaRPr>
          </a:p>
          <a:p>
            <a:pPr>
              <a:lnSpc>
                <a:spcPts val="1800"/>
              </a:lnSpc>
              <a:spcAft>
                <a:spcPts val="800"/>
              </a:spcAft>
            </a:pPr>
            <a:r>
              <a:rPr lang="en-US" dirty="0" smtClean="0">
                <a:solidFill>
                  <a:srgbClr val="3C4245"/>
                </a:solidFill>
                <a:latin typeface="Arial" panose="020B0604020202020204" pitchFamily="34" charset="0"/>
                <a:ea typeface="Times New Roman" panose="02020603050405020304" pitchFamily="18" charset="0"/>
                <a:cs typeface="Times New Roman" panose="02020603050405020304" pitchFamily="18" charset="0"/>
              </a:rPr>
              <a:t>In </a:t>
            </a:r>
            <a:r>
              <a:rPr lang="en-US" dirty="0">
                <a:solidFill>
                  <a:srgbClr val="3C4245"/>
                </a:solidFill>
                <a:latin typeface="Arial" panose="020B0604020202020204" pitchFamily="34" charset="0"/>
                <a:ea typeface="Times New Roman" panose="02020603050405020304" pitchFamily="18" charset="0"/>
                <a:cs typeface="Times New Roman" panose="02020603050405020304" pitchFamily="18" charset="0"/>
              </a:rPr>
              <a:t>an analysis of 75,465 COVID-19 cases in China, airborne transmission was not reported.</a:t>
            </a:r>
            <a:r>
              <a:rPr lang="en-US" baseline="30000" dirty="0">
                <a:solidFill>
                  <a:srgbClr val="3C4245"/>
                </a:solidFill>
                <a:latin typeface="Arial" panose="020B0604020202020204" pitchFamily="34" charset="0"/>
                <a:ea typeface="Times New Roman" panose="02020603050405020304" pitchFamily="18" charset="0"/>
                <a:cs typeface="Times New Roman" panose="02020603050405020304" pitchFamily="18" charset="0"/>
              </a:rPr>
              <a:t>8</a:t>
            </a:r>
            <a:br>
              <a:rPr lang="en-US" baseline="30000" dirty="0">
                <a:solidFill>
                  <a:srgbClr val="3C4245"/>
                </a:solidFill>
                <a:latin typeface="Arial" panose="020B0604020202020204" pitchFamily="34" charset="0"/>
                <a:ea typeface="Times New Roman" panose="02020603050405020304" pitchFamily="18" charset="0"/>
                <a:cs typeface="Times New Roman" panose="02020603050405020304" pitchFamily="18" charset="0"/>
              </a:rPr>
            </a:b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human biology - Why do sneezes come out the mouth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5616" y="2064644"/>
            <a:ext cx="6378024" cy="252237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924325434"/>
      </p:ext>
    </p:extLst>
  </p:cSld>
  <p:clrMapOvr>
    <a:masterClrMapping/>
  </p:clrMapOvr>
  <mc:AlternateContent xmlns:mc="http://schemas.openxmlformats.org/markup-compatibility/2006" xmlns:p14="http://schemas.microsoft.com/office/powerpoint/2010/main">
    <mc:Choice Requires="p14">
      <p:transition spd="slow" p14:dur="1500" advClick="0" advTm="300">
        <p:random/>
      </p:transition>
    </mc:Choice>
    <mc:Fallback xmlns="">
      <p:transition spd="slow" advClick="0" advTm="3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7766" y="1585244"/>
            <a:ext cx="10180562" cy="3708708"/>
          </a:xfrm>
          <a:prstGeom prst="rect">
            <a:avLst/>
          </a:prstGeom>
        </p:spPr>
        <p:txBody>
          <a:bodyPr wrap="square">
            <a:spAutoFit/>
          </a:bodyPr>
          <a:lstStyle/>
          <a:p>
            <a:pPr algn="ctr">
              <a:lnSpc>
                <a:spcPts val="1800"/>
              </a:lnSpc>
              <a:spcAft>
                <a:spcPts val="800"/>
              </a:spcAft>
            </a:pPr>
            <a:r>
              <a:rPr lang="en-US" b="1" dirty="0" smtClean="0">
                <a:solidFill>
                  <a:srgbClr val="3C4245"/>
                </a:solidFill>
                <a:latin typeface="Arial" panose="020B0604020202020204" pitchFamily="34" charset="0"/>
                <a:ea typeface="Times New Roman" panose="02020603050405020304" pitchFamily="18" charset="0"/>
                <a:cs typeface="Times New Roman" panose="02020603050405020304" pitchFamily="18" charset="0"/>
              </a:rPr>
              <a:t>Droplet Transmission</a:t>
            </a:r>
          </a:p>
          <a:p>
            <a:pPr algn="just">
              <a:lnSpc>
                <a:spcPts val="1800"/>
              </a:lnSpc>
              <a:spcAft>
                <a:spcPts val="800"/>
              </a:spcAft>
            </a:pPr>
            <a:endParaRPr lang="en-US" dirty="0">
              <a:solidFill>
                <a:srgbClr val="3C4245"/>
              </a:solidFill>
              <a:latin typeface="Arial" panose="020B0604020202020204" pitchFamily="34" charset="0"/>
              <a:ea typeface="Times New Roman" panose="02020603050405020304" pitchFamily="18" charset="0"/>
              <a:cs typeface="Times New Roman" panose="02020603050405020304" pitchFamily="18" charset="0"/>
            </a:endParaRPr>
          </a:p>
          <a:p>
            <a:pPr algn="just">
              <a:lnSpc>
                <a:spcPts val="1800"/>
              </a:lnSpc>
              <a:spcAft>
                <a:spcPts val="800"/>
              </a:spcAft>
            </a:pPr>
            <a:r>
              <a:rPr lang="en-US" dirty="0" smtClean="0">
                <a:solidFill>
                  <a:srgbClr val="3C4245"/>
                </a:solidFill>
                <a:latin typeface="Arial" panose="020B0604020202020204" pitchFamily="34" charset="0"/>
                <a:ea typeface="Times New Roman" panose="02020603050405020304" pitchFamily="18" charset="0"/>
                <a:cs typeface="Times New Roman" panose="02020603050405020304" pitchFamily="18" charset="0"/>
              </a:rPr>
              <a:t>Droplet </a:t>
            </a:r>
            <a:r>
              <a:rPr lang="en-US" dirty="0">
                <a:solidFill>
                  <a:srgbClr val="3C4245"/>
                </a:solidFill>
                <a:latin typeface="Arial" panose="020B0604020202020204" pitchFamily="34" charset="0"/>
                <a:ea typeface="Times New Roman" panose="02020603050405020304" pitchFamily="18" charset="0"/>
                <a:cs typeface="Times New Roman" panose="02020603050405020304" pitchFamily="18" charset="0"/>
              </a:rPr>
              <a:t>transmission occurs when a person is in in close contact (within 1 m) with someone who has respiratory symptoms (e.g., coughing or sneezing) and is therefore at risk of having his/her mucosae (mouth and nose) or conjunctiva (eyes) exposed to potentially infective respiratory droplets. </a:t>
            </a:r>
            <a:endParaRPr lang="en-US" dirty="0" smtClean="0">
              <a:solidFill>
                <a:srgbClr val="3C4245"/>
              </a:solidFill>
              <a:latin typeface="Arial" panose="020B0604020202020204" pitchFamily="34" charset="0"/>
              <a:ea typeface="Times New Roman" panose="02020603050405020304" pitchFamily="18" charset="0"/>
              <a:cs typeface="Times New Roman" panose="02020603050405020304" pitchFamily="18" charset="0"/>
            </a:endParaRPr>
          </a:p>
          <a:p>
            <a:pPr>
              <a:lnSpc>
                <a:spcPts val="1800"/>
              </a:lnSpc>
              <a:spcAft>
                <a:spcPts val="800"/>
              </a:spcAft>
            </a:pPr>
            <a:endParaRPr lang="en-US" dirty="0" smtClean="0">
              <a:solidFill>
                <a:srgbClr val="3C4245"/>
              </a:solidFill>
              <a:latin typeface="Arial" panose="020B0604020202020204" pitchFamily="34" charset="0"/>
              <a:ea typeface="Times New Roman" panose="02020603050405020304" pitchFamily="18" charset="0"/>
              <a:cs typeface="Times New Roman" panose="02020603050405020304" pitchFamily="18" charset="0"/>
            </a:endParaRPr>
          </a:p>
          <a:p>
            <a:pPr>
              <a:lnSpc>
                <a:spcPts val="1800"/>
              </a:lnSpc>
              <a:spcAft>
                <a:spcPts val="800"/>
              </a:spcAft>
            </a:pPr>
            <a:r>
              <a:rPr lang="en-US" dirty="0" smtClean="0">
                <a:solidFill>
                  <a:srgbClr val="3C4245"/>
                </a:solidFill>
                <a:latin typeface="Arial" panose="020B0604020202020204" pitchFamily="34" charset="0"/>
                <a:ea typeface="Times New Roman" panose="02020603050405020304" pitchFamily="18" charset="0"/>
                <a:cs typeface="Times New Roman" panose="02020603050405020304" pitchFamily="18" charset="0"/>
              </a:rPr>
              <a:t>Transmission </a:t>
            </a:r>
            <a:r>
              <a:rPr lang="en-US" dirty="0">
                <a:solidFill>
                  <a:srgbClr val="3C4245"/>
                </a:solidFill>
                <a:latin typeface="Arial" panose="020B0604020202020204" pitchFamily="34" charset="0"/>
                <a:ea typeface="Times New Roman" panose="02020603050405020304" pitchFamily="18" charset="0"/>
                <a:cs typeface="Times New Roman" panose="02020603050405020304" pitchFamily="18" charset="0"/>
              </a:rPr>
              <a:t>may also occur through fomites in the immediate environment around the infected person.</a:t>
            </a:r>
            <a:r>
              <a:rPr lang="en-US" baseline="30000" dirty="0">
                <a:solidFill>
                  <a:srgbClr val="3C4245"/>
                </a:solidFill>
                <a:latin typeface="Arial" panose="020B0604020202020204" pitchFamily="34" charset="0"/>
                <a:ea typeface="Times New Roman" panose="02020603050405020304" pitchFamily="18" charset="0"/>
                <a:cs typeface="Times New Roman" panose="02020603050405020304" pitchFamily="18" charset="0"/>
              </a:rPr>
              <a:t>8</a:t>
            </a:r>
            <a:r>
              <a:rPr lang="en-US" dirty="0">
                <a:solidFill>
                  <a:srgbClr val="3C4245"/>
                </a:solidFill>
                <a:latin typeface="Arial" panose="020B0604020202020204" pitchFamily="34" charset="0"/>
                <a:ea typeface="Times New Roman" panose="02020603050405020304" pitchFamily="18" charset="0"/>
                <a:cs typeface="Times New Roman" panose="02020603050405020304" pitchFamily="18" charset="0"/>
              </a:rPr>
              <a:t> </a:t>
            </a:r>
            <a:endParaRPr lang="en-US" dirty="0" smtClean="0">
              <a:solidFill>
                <a:srgbClr val="3C4245"/>
              </a:solidFill>
              <a:latin typeface="Arial" panose="020B0604020202020204" pitchFamily="34" charset="0"/>
              <a:ea typeface="Times New Roman" panose="02020603050405020304" pitchFamily="18" charset="0"/>
              <a:cs typeface="Times New Roman" panose="02020603050405020304" pitchFamily="18" charset="0"/>
            </a:endParaRPr>
          </a:p>
          <a:p>
            <a:pPr>
              <a:lnSpc>
                <a:spcPts val="1800"/>
              </a:lnSpc>
              <a:spcAft>
                <a:spcPts val="800"/>
              </a:spcAft>
            </a:pPr>
            <a:endParaRPr lang="en-US" dirty="0" smtClean="0">
              <a:solidFill>
                <a:srgbClr val="3C4245"/>
              </a:solidFill>
              <a:latin typeface="Arial" panose="020B0604020202020204" pitchFamily="34" charset="0"/>
              <a:ea typeface="Times New Roman" panose="02020603050405020304" pitchFamily="18" charset="0"/>
              <a:cs typeface="Times New Roman" panose="02020603050405020304" pitchFamily="18" charset="0"/>
            </a:endParaRPr>
          </a:p>
          <a:p>
            <a:pPr>
              <a:lnSpc>
                <a:spcPts val="1800"/>
              </a:lnSpc>
              <a:spcAft>
                <a:spcPts val="800"/>
              </a:spcAft>
            </a:pPr>
            <a:r>
              <a:rPr lang="en-US" dirty="0" smtClean="0">
                <a:solidFill>
                  <a:srgbClr val="3C4245"/>
                </a:solidFill>
                <a:latin typeface="Arial" panose="020B0604020202020204" pitchFamily="34" charset="0"/>
                <a:ea typeface="Times New Roman" panose="02020603050405020304" pitchFamily="18" charset="0"/>
                <a:cs typeface="Times New Roman" panose="02020603050405020304" pitchFamily="18" charset="0"/>
              </a:rPr>
              <a:t>Therefore</a:t>
            </a:r>
            <a:r>
              <a:rPr lang="en-US" dirty="0">
                <a:solidFill>
                  <a:srgbClr val="3C4245"/>
                </a:solidFill>
                <a:latin typeface="Arial" panose="020B0604020202020204" pitchFamily="34" charset="0"/>
                <a:ea typeface="Times New Roman" panose="02020603050405020304" pitchFamily="18" charset="0"/>
                <a:cs typeface="Times New Roman" panose="02020603050405020304" pitchFamily="18" charset="0"/>
              </a:rPr>
              <a:t>, transmission of the COVID-19 virus can occur by direct contact with infected people and indirect contact with surfaces in the immediate environment or with objects used on the infected person (e.g., stethoscope or thermometer).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14521519"/>
      </p:ext>
    </p:extLst>
  </p:cSld>
  <p:clrMapOvr>
    <a:masterClrMapping/>
  </p:clrMapOvr>
  <mc:AlternateContent xmlns:mc="http://schemas.openxmlformats.org/markup-compatibility/2006" xmlns:p14="http://schemas.microsoft.com/office/powerpoint/2010/main">
    <mc:Choice Requires="p14">
      <p:transition spd="slow" p14:dur="1500" advClick="0" advTm="300">
        <p:random/>
      </p:transition>
    </mc:Choice>
    <mc:Fallback xmlns="">
      <p:transition spd="slow" advClick="0" advTm="3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0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2751" y="1795346"/>
            <a:ext cx="8724635" cy="2015936"/>
          </a:xfrm>
          <a:prstGeom prst="rect">
            <a:avLst/>
          </a:prstGeom>
        </p:spPr>
        <p:txBody>
          <a:bodyPr wrap="square">
            <a:spAutoFit/>
          </a:bodyPr>
          <a:lstStyle/>
          <a:p>
            <a:pPr algn="ctr">
              <a:lnSpc>
                <a:spcPts val="1800"/>
              </a:lnSpc>
              <a:spcAft>
                <a:spcPts val="800"/>
              </a:spcAft>
            </a:pPr>
            <a:r>
              <a:rPr lang="en-US" sz="2400" dirty="0" smtClean="0">
                <a:solidFill>
                  <a:srgbClr val="3C4245"/>
                </a:solidFill>
                <a:latin typeface="Arial" panose="020B0604020202020204" pitchFamily="34" charset="0"/>
                <a:ea typeface="Times New Roman" panose="02020603050405020304" pitchFamily="18" charset="0"/>
                <a:cs typeface="Times New Roman" panose="02020603050405020304" pitchFamily="18" charset="0"/>
              </a:rPr>
              <a:t>Airborne Transmission </a:t>
            </a:r>
          </a:p>
          <a:p>
            <a:pPr algn="just">
              <a:lnSpc>
                <a:spcPts val="1800"/>
              </a:lnSpc>
              <a:spcAft>
                <a:spcPts val="800"/>
              </a:spcAft>
            </a:pPr>
            <a:endParaRPr lang="en-US" sz="2000" dirty="0">
              <a:solidFill>
                <a:srgbClr val="3C4245"/>
              </a:solidFill>
              <a:latin typeface="Arial" panose="020B0604020202020204" pitchFamily="34" charset="0"/>
              <a:ea typeface="Times New Roman" panose="02020603050405020304" pitchFamily="18" charset="0"/>
              <a:cs typeface="Times New Roman" panose="02020603050405020304" pitchFamily="18" charset="0"/>
            </a:endParaRPr>
          </a:p>
          <a:p>
            <a:pPr algn="just">
              <a:lnSpc>
                <a:spcPts val="1800"/>
              </a:lnSpc>
              <a:spcAft>
                <a:spcPts val="800"/>
              </a:spcAft>
            </a:pPr>
            <a:r>
              <a:rPr lang="en-US" sz="2000" dirty="0" smtClean="0">
                <a:solidFill>
                  <a:srgbClr val="3C4245"/>
                </a:solidFill>
                <a:latin typeface="Arial" panose="020B0604020202020204" pitchFamily="34" charset="0"/>
                <a:ea typeface="Times New Roman" panose="02020603050405020304" pitchFamily="18" charset="0"/>
                <a:cs typeface="Times New Roman" panose="02020603050405020304" pitchFamily="18" charset="0"/>
              </a:rPr>
              <a:t>Airborne </a:t>
            </a:r>
            <a:r>
              <a:rPr lang="en-US" sz="2000" dirty="0">
                <a:solidFill>
                  <a:srgbClr val="3C4245"/>
                </a:solidFill>
                <a:latin typeface="Arial" panose="020B0604020202020204" pitchFamily="34" charset="0"/>
                <a:ea typeface="Times New Roman" panose="02020603050405020304" pitchFamily="18" charset="0"/>
                <a:cs typeface="Times New Roman" panose="02020603050405020304" pitchFamily="18" charset="0"/>
              </a:rPr>
              <a:t>transmission is different from droplet transmission as it refers to the presence of microbes within droplet nuclei, which are generally considered to be particles &lt;5μm in diameter, can remain in the air for long periods of time and be transmitted to others over distances greater than </a:t>
            </a:r>
            <a:endParaRPr lang="en-US" sz="2000" dirty="0" smtClean="0">
              <a:solidFill>
                <a:srgbClr val="3C4245"/>
              </a:solidFill>
              <a:latin typeface="Arial" panose="020B0604020202020204" pitchFamily="34" charset="0"/>
              <a:ea typeface="Times New Roman" panose="02020603050405020304" pitchFamily="18" charset="0"/>
              <a:cs typeface="Times New Roman" panose="02020603050405020304" pitchFamily="18" charset="0"/>
            </a:endParaRPr>
          </a:p>
          <a:p>
            <a:pPr algn="just">
              <a:lnSpc>
                <a:spcPts val="1800"/>
              </a:lnSpc>
              <a:spcAft>
                <a:spcPts val="800"/>
              </a:spcAft>
            </a:pPr>
            <a:r>
              <a:rPr lang="en-US" sz="2000" dirty="0" smtClean="0">
                <a:solidFill>
                  <a:srgbClr val="3C4245"/>
                </a:solidFill>
                <a:latin typeface="Arial" panose="020B0604020202020204" pitchFamily="34" charset="0"/>
                <a:ea typeface="Times New Roman" panose="02020603050405020304" pitchFamily="18" charset="0"/>
                <a:cs typeface="Times New Roman" panose="02020603050405020304" pitchFamily="18" charset="0"/>
              </a:rPr>
              <a:t>1 </a:t>
            </a:r>
            <a:r>
              <a:rPr lang="en-US" sz="2000" dirty="0">
                <a:solidFill>
                  <a:srgbClr val="3C4245"/>
                </a:solidFill>
                <a:latin typeface="Arial" panose="020B0604020202020204" pitchFamily="34" charset="0"/>
                <a:ea typeface="Times New Roman" panose="02020603050405020304" pitchFamily="18" charset="0"/>
                <a:cs typeface="Times New Roman" panose="02020603050405020304" pitchFamily="18" charset="0"/>
              </a:rPr>
              <a:t>m. </a:t>
            </a:r>
            <a:r>
              <a:rPr lang="en-US" sz="2000" dirty="0" smtClean="0">
                <a:solidFill>
                  <a:srgbClr val="3C4245"/>
                </a:solidFill>
                <a:latin typeface="Arial" panose="020B0604020202020204" pitchFamily="34" charset="0"/>
                <a:ea typeface="Times New Roman" panose="02020603050405020304" pitchFamily="18" charset="0"/>
                <a:cs typeface="Times New Roman" panose="02020603050405020304" pitchFamily="18" charset="0"/>
              </a:rPr>
              <a:t>(3.28feet)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90179818"/>
      </p:ext>
    </p:extLst>
  </p:cSld>
  <p:clrMapOvr>
    <a:masterClrMapping/>
  </p:clrMapOvr>
  <mc:AlternateContent xmlns:mc="http://schemas.openxmlformats.org/markup-compatibility/2006" xmlns:p14="http://schemas.microsoft.com/office/powerpoint/2010/main">
    <mc:Choice Requires="p14">
      <p:transition spd="slow" p14:dur="1500" advClick="0" advTm="300">
        <p:random/>
      </p:transition>
    </mc:Choice>
    <mc:Fallback xmlns="">
      <p:transition spd="slow" advClick="0" advTm="3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39229" y="752708"/>
            <a:ext cx="8006576" cy="1938992"/>
          </a:xfrm>
          <a:prstGeom prst="rect">
            <a:avLst/>
          </a:prstGeom>
        </p:spPr>
        <p:txBody>
          <a:bodyPr wrap="square">
            <a:spAutoFit/>
          </a:bodyPr>
          <a:lstStyle/>
          <a:p>
            <a:pPr algn="just">
              <a:lnSpc>
                <a:spcPts val="1800"/>
              </a:lnSpc>
              <a:spcAft>
                <a:spcPts val="800"/>
              </a:spcAft>
            </a:pPr>
            <a:r>
              <a:rPr lang="en-US" dirty="0">
                <a:solidFill>
                  <a:srgbClr val="3C4245"/>
                </a:solidFill>
                <a:latin typeface="Arial" panose="020B0604020202020204" pitchFamily="34" charset="0"/>
                <a:ea typeface="Times New Roman" panose="02020603050405020304" pitchFamily="18" charset="0"/>
                <a:cs typeface="Times New Roman" panose="02020603050405020304" pitchFamily="18" charset="0"/>
              </a:rPr>
              <a:t>In the context of COVID-19, airborne transmission may be possible in specific circumstances and settings in which procedures or support treatments that generate aerosols are performed; i.e., endotracheal intubation, bronchoscopy, open suctioning, administration of nebulized treatment, manual ventilation before intubation, turning the patient to the prone position, disconnecting the patient from the ventilator, non-invasive positive-pressure ventilation, tracheostomy, and cardiopulmonary resuscitation.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Biological Attack on Humanity – Eye Opening Truth"/>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0561" y="2827968"/>
            <a:ext cx="7883912" cy="3439828"/>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18387765"/>
      </p:ext>
    </p:extLst>
  </p:cSld>
  <p:clrMapOvr>
    <a:masterClrMapping/>
  </p:clrMapOvr>
  <mc:AlternateContent xmlns:mc="http://schemas.openxmlformats.org/markup-compatibility/2006" xmlns:p14="http://schemas.microsoft.com/office/powerpoint/2010/main">
    <mc:Choice Requires="p14">
      <p:transition spd="slow" p14:dur="1500" advClick="0" advTm="300">
        <p:random/>
      </p:transition>
    </mc:Choice>
    <mc:Fallback xmlns="">
      <p:transition spd="slow" advClick="0" advTm="3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2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2253" y="2388352"/>
            <a:ext cx="8327571" cy="1682512"/>
          </a:xfrm>
          <a:prstGeom prst="rect">
            <a:avLst/>
          </a:prstGeom>
        </p:spPr>
        <p:txBody>
          <a:bodyPr wrap="square">
            <a:spAutoFit/>
          </a:bodyPr>
          <a:lstStyle/>
          <a:p>
            <a:pPr>
              <a:lnSpc>
                <a:spcPts val="1800"/>
              </a:lnSpc>
              <a:spcAft>
                <a:spcPts val="800"/>
              </a:spcAft>
            </a:pPr>
            <a:r>
              <a:rPr lang="en-US" dirty="0">
                <a:solidFill>
                  <a:srgbClr val="3C4245"/>
                </a:solidFill>
                <a:latin typeface="Arial" panose="020B0604020202020204" pitchFamily="34" charset="0"/>
                <a:ea typeface="Times New Roman" panose="02020603050405020304" pitchFamily="18" charset="0"/>
                <a:cs typeface="Times New Roman" panose="02020603050405020304" pitchFamily="18" charset="0"/>
              </a:rPr>
              <a:t>There is some evidence that COVID-19 infection may lead to intestinal infection and be present in </a:t>
            </a:r>
            <a:r>
              <a:rPr lang="en-US" dirty="0" smtClean="0">
                <a:solidFill>
                  <a:srgbClr val="3C4245"/>
                </a:solidFill>
                <a:latin typeface="Arial" panose="020B0604020202020204" pitchFamily="34" charset="0"/>
                <a:ea typeface="Times New Roman" panose="02020603050405020304" pitchFamily="18" charset="0"/>
                <a:cs typeface="Times New Roman" panose="02020603050405020304" pitchFamily="18" charset="0"/>
              </a:rPr>
              <a:t>feces. </a:t>
            </a:r>
            <a:r>
              <a:rPr lang="en-US" dirty="0">
                <a:solidFill>
                  <a:srgbClr val="3C4245"/>
                </a:solidFill>
                <a:latin typeface="Arial" panose="020B0604020202020204" pitchFamily="34" charset="0"/>
                <a:ea typeface="Times New Roman" panose="02020603050405020304" pitchFamily="18" charset="0"/>
                <a:cs typeface="Times New Roman" panose="02020603050405020304" pitchFamily="18" charset="0"/>
              </a:rPr>
              <a:t>However, to date only one study has cultured the COVID-19 virus from a single stool specimen.</a:t>
            </a:r>
            <a:r>
              <a:rPr lang="en-US" baseline="30000" dirty="0">
                <a:solidFill>
                  <a:srgbClr val="3C4245"/>
                </a:solidFill>
                <a:latin typeface="Arial" panose="020B0604020202020204" pitchFamily="34" charset="0"/>
                <a:ea typeface="Times New Roman" panose="02020603050405020304" pitchFamily="18" charset="0"/>
                <a:cs typeface="Times New Roman" panose="02020603050405020304" pitchFamily="18" charset="0"/>
              </a:rPr>
              <a:t>9</a:t>
            </a:r>
            <a:r>
              <a:rPr lang="en-US" dirty="0">
                <a:solidFill>
                  <a:srgbClr val="3C4245"/>
                </a:solidFill>
                <a:latin typeface="Arial" panose="020B0604020202020204" pitchFamily="34" charset="0"/>
                <a:ea typeface="Times New Roman" panose="02020603050405020304" pitchFamily="18" charset="0"/>
                <a:cs typeface="Times New Roman" panose="02020603050405020304" pitchFamily="18" charset="0"/>
              </a:rPr>
              <a:t>  </a:t>
            </a:r>
            <a:endParaRPr lang="en-US" dirty="0" smtClean="0">
              <a:solidFill>
                <a:srgbClr val="3C4245"/>
              </a:solidFill>
              <a:latin typeface="Arial" panose="020B0604020202020204" pitchFamily="34" charset="0"/>
              <a:ea typeface="Times New Roman" panose="02020603050405020304" pitchFamily="18" charset="0"/>
              <a:cs typeface="Times New Roman" panose="02020603050405020304" pitchFamily="18" charset="0"/>
            </a:endParaRPr>
          </a:p>
          <a:p>
            <a:pPr>
              <a:lnSpc>
                <a:spcPts val="1800"/>
              </a:lnSpc>
              <a:spcAft>
                <a:spcPts val="800"/>
              </a:spcAft>
            </a:pPr>
            <a:endParaRPr lang="en-US" dirty="0">
              <a:solidFill>
                <a:srgbClr val="3C4245"/>
              </a:solidFill>
              <a:latin typeface="Arial" panose="020B0604020202020204" pitchFamily="34" charset="0"/>
              <a:ea typeface="Times New Roman" panose="02020603050405020304" pitchFamily="18" charset="0"/>
              <a:cs typeface="Times New Roman" panose="02020603050405020304" pitchFamily="18" charset="0"/>
            </a:endParaRPr>
          </a:p>
          <a:p>
            <a:pPr>
              <a:lnSpc>
                <a:spcPts val="1800"/>
              </a:lnSpc>
              <a:spcAft>
                <a:spcPts val="800"/>
              </a:spcAft>
            </a:pPr>
            <a:r>
              <a:rPr lang="en-US" dirty="0" smtClean="0">
                <a:solidFill>
                  <a:srgbClr val="3C4245"/>
                </a:solidFill>
                <a:latin typeface="Arial" panose="020B0604020202020204" pitchFamily="34" charset="0"/>
                <a:ea typeface="Times New Roman" panose="02020603050405020304" pitchFamily="18" charset="0"/>
                <a:cs typeface="Times New Roman" panose="02020603050405020304" pitchFamily="18" charset="0"/>
              </a:rPr>
              <a:t>There </a:t>
            </a:r>
            <a:r>
              <a:rPr lang="en-US" dirty="0">
                <a:solidFill>
                  <a:srgbClr val="3C4245"/>
                </a:solidFill>
                <a:latin typeface="Arial" panose="020B0604020202020204" pitchFamily="34" charset="0"/>
                <a:ea typeface="Times New Roman" panose="02020603050405020304" pitchFamily="18" charset="0"/>
                <a:cs typeface="Times New Roman" panose="02020603050405020304" pitchFamily="18" charset="0"/>
              </a:rPr>
              <a:t>have been no reports of </a:t>
            </a:r>
            <a:r>
              <a:rPr lang="en-US" dirty="0" smtClean="0">
                <a:solidFill>
                  <a:srgbClr val="3C4245"/>
                </a:solidFill>
                <a:latin typeface="Arial" panose="020B0604020202020204" pitchFamily="34" charset="0"/>
                <a:ea typeface="Times New Roman" panose="02020603050405020304" pitchFamily="18" charset="0"/>
                <a:cs typeface="Times New Roman" panose="02020603050405020304" pitchFamily="18" charset="0"/>
              </a:rPr>
              <a:t>fecal−</a:t>
            </a:r>
            <a:r>
              <a:rPr lang="en-US" dirty="0">
                <a:solidFill>
                  <a:srgbClr val="3C4245"/>
                </a:solidFill>
                <a:latin typeface="Arial" panose="020B0604020202020204" pitchFamily="34" charset="0"/>
                <a:ea typeface="Times New Roman" panose="02020603050405020304" pitchFamily="18" charset="0"/>
                <a:cs typeface="Times New Roman" panose="02020603050405020304" pitchFamily="18" charset="0"/>
              </a:rPr>
              <a:t>oral transmission of the COVID-19 virus to date.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48685039"/>
      </p:ext>
    </p:extLst>
  </p:cSld>
  <p:clrMapOvr>
    <a:masterClrMapping/>
  </p:clrMapOvr>
  <mc:AlternateContent xmlns:mc="http://schemas.openxmlformats.org/markup-compatibility/2006" xmlns:p14="http://schemas.microsoft.com/office/powerpoint/2010/main">
    <mc:Choice Requires="p14">
      <p:transition spd="slow" p14:dur="1500" advClick="0" advTm="300">
        <p:random/>
      </p:transition>
    </mc:Choice>
    <mc:Fallback xmlns="">
      <p:transition spd="slow" advClick="0" advTm="3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89957" y="2459504"/>
            <a:ext cx="9666514" cy="1246495"/>
          </a:xfrm>
          <a:prstGeom prst="rect">
            <a:avLst/>
          </a:prstGeom>
        </p:spPr>
        <p:txBody>
          <a:bodyPr wrap="square">
            <a:spAutoFit/>
          </a:bodyPr>
          <a:lstStyle/>
          <a:p>
            <a:pPr>
              <a:lnSpc>
                <a:spcPts val="1800"/>
              </a:lnSpc>
              <a:spcAft>
                <a:spcPts val="800"/>
              </a:spcAft>
            </a:pPr>
            <a:r>
              <a:rPr lang="en-US" dirty="0">
                <a:solidFill>
                  <a:srgbClr val="3C4245"/>
                </a:solidFill>
                <a:latin typeface="Arial" panose="020B0604020202020204" pitchFamily="34" charset="0"/>
                <a:ea typeface="Times New Roman" panose="02020603050405020304" pitchFamily="18" charset="0"/>
                <a:cs typeface="Times New Roman" panose="02020603050405020304" pitchFamily="18" charset="0"/>
              </a:rPr>
              <a:t>At the same time, other countries and organizations, including the US Centers for Diseases Control and Prevention and the European Centre for Disease Prevention and Control, recommend airborne precautions for any situation involving the care of COVID-19 patients, and consider the use of medical masks as an acceptable option in case of shortages of respirators (N95, FFP2 or FFP3).</a:t>
            </a:r>
            <a:r>
              <a:rPr lang="en-US" baseline="30000" dirty="0">
                <a:solidFill>
                  <a:srgbClr val="3C4245"/>
                </a:solidFill>
                <a:latin typeface="Arial" panose="020B0604020202020204" pitchFamily="34" charset="0"/>
                <a:ea typeface="Times New Roman" panose="02020603050405020304" pitchFamily="18" charset="0"/>
                <a:cs typeface="Times New Roman" panose="02020603050405020304" pitchFamily="18" charset="0"/>
              </a:rPr>
              <a:t>18-19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5033585" y="1294569"/>
            <a:ext cx="2493488" cy="284693"/>
          </a:xfrm>
          <a:prstGeom prst="rect">
            <a:avLst/>
          </a:prstGeom>
        </p:spPr>
        <p:txBody>
          <a:bodyPr wrap="square">
            <a:spAutoFit/>
          </a:bodyPr>
          <a:lstStyle/>
          <a:p>
            <a:pPr>
              <a:lnSpc>
                <a:spcPts val="1500"/>
              </a:lnSpc>
              <a:spcAft>
                <a:spcPts val="800"/>
              </a:spcAft>
            </a:pPr>
            <a:r>
              <a:rPr lang="en-US" sz="2800" b="1" dirty="0" smtClean="0">
                <a:solidFill>
                  <a:srgbClr val="3C4245"/>
                </a:solidFill>
                <a:latin typeface="Arial" panose="020B0604020202020204" pitchFamily="34" charset="0"/>
                <a:ea typeface="Times New Roman" panose="02020603050405020304" pitchFamily="18" charset="0"/>
                <a:cs typeface="Times New Roman" panose="02020603050405020304" pitchFamily="18" charset="0"/>
              </a:rPr>
              <a:t>Conclusions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496716501"/>
      </p:ext>
    </p:extLst>
  </p:cSld>
  <p:clrMapOvr>
    <a:masterClrMapping/>
  </p:clrMapOvr>
  <mc:AlternateContent xmlns:mc="http://schemas.openxmlformats.org/markup-compatibility/2006" xmlns:p14="http://schemas.microsoft.com/office/powerpoint/2010/main">
    <mc:Choice Requires="p14">
      <p:transition spd="slow" p14:dur="1500" advClick="0" advTm="300">
        <p:random/>
      </p:transition>
    </mc:Choice>
    <mc:Fallback xmlns="">
      <p:transition spd="slow" advClick="0" advTm="3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8943" y="2274838"/>
            <a:ext cx="8703128" cy="2031325"/>
          </a:xfrm>
          <a:prstGeom prst="rect">
            <a:avLst/>
          </a:prstGeom>
        </p:spPr>
        <p:txBody>
          <a:bodyPr wrap="square">
            <a:spAutoFit/>
          </a:bodyPr>
          <a:lstStyle/>
          <a:p>
            <a:r>
              <a:rPr lang="en-US" dirty="0">
                <a:solidFill>
                  <a:srgbClr val="3C4245"/>
                </a:solidFill>
                <a:latin typeface="Arial" panose="020B0604020202020204" pitchFamily="34" charset="0"/>
                <a:ea typeface="Times New Roman" panose="02020603050405020304" pitchFamily="18" charset="0"/>
              </a:rPr>
              <a:t>Based on the available evidence, including the recent publications mentioned above, WHO continues to recommend droplet and contact precautions for those people caring for COVID-19 patients. </a:t>
            </a:r>
            <a:endParaRPr lang="en-US" dirty="0" smtClean="0">
              <a:solidFill>
                <a:srgbClr val="3C4245"/>
              </a:solidFill>
              <a:latin typeface="Arial" panose="020B0604020202020204" pitchFamily="34" charset="0"/>
              <a:ea typeface="Times New Roman" panose="02020603050405020304" pitchFamily="18" charset="0"/>
            </a:endParaRPr>
          </a:p>
          <a:p>
            <a:endParaRPr lang="en-US" dirty="0">
              <a:solidFill>
                <a:srgbClr val="3C4245"/>
              </a:solidFill>
              <a:latin typeface="Arial" panose="020B0604020202020204" pitchFamily="34" charset="0"/>
              <a:ea typeface="Times New Roman" panose="02020603050405020304" pitchFamily="18" charset="0"/>
            </a:endParaRPr>
          </a:p>
          <a:p>
            <a:r>
              <a:rPr lang="en-US" dirty="0" smtClean="0">
                <a:solidFill>
                  <a:srgbClr val="3C4245"/>
                </a:solidFill>
                <a:latin typeface="Arial" panose="020B0604020202020204" pitchFamily="34" charset="0"/>
                <a:ea typeface="Times New Roman" panose="02020603050405020304" pitchFamily="18" charset="0"/>
              </a:rPr>
              <a:t>WHO </a:t>
            </a:r>
            <a:r>
              <a:rPr lang="en-US" dirty="0">
                <a:solidFill>
                  <a:srgbClr val="3C4245"/>
                </a:solidFill>
                <a:latin typeface="Arial" panose="020B0604020202020204" pitchFamily="34" charset="0"/>
                <a:ea typeface="Times New Roman" panose="02020603050405020304" pitchFamily="18" charset="0"/>
              </a:rPr>
              <a:t>continues to recommend airborne precautions for circumstances and settings in which aerosol generating procedures and support treatment are performed, according to risk assessment.</a:t>
            </a:r>
            <a:r>
              <a:rPr lang="en-US" baseline="30000" dirty="0">
                <a:solidFill>
                  <a:srgbClr val="3C4245"/>
                </a:solidFill>
                <a:latin typeface="Arial" panose="020B0604020202020204" pitchFamily="34" charset="0"/>
                <a:ea typeface="Times New Roman" panose="02020603050405020304" pitchFamily="18" charset="0"/>
              </a:rPr>
              <a:t>13</a:t>
            </a:r>
            <a:endParaRPr lang="en-US"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239619988"/>
      </p:ext>
    </p:extLst>
  </p:cSld>
  <p:clrMapOvr>
    <a:masterClrMapping/>
  </p:clrMapOvr>
  <mc:AlternateContent xmlns:mc="http://schemas.openxmlformats.org/markup-compatibility/2006" xmlns:p14="http://schemas.microsoft.com/office/powerpoint/2010/main">
    <mc:Choice Requires="p14">
      <p:transition spd="slow" p14:dur="1500" advClick="0" advTm="300">
        <p:random/>
      </p:transition>
    </mc:Choice>
    <mc:Fallback xmlns="">
      <p:transition spd="slow" advClick="0" advTm="3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599" y="1767007"/>
            <a:ext cx="9062357" cy="3272691"/>
          </a:xfrm>
          <a:prstGeom prst="rect">
            <a:avLst/>
          </a:prstGeom>
        </p:spPr>
        <p:txBody>
          <a:bodyPr wrap="square">
            <a:spAutoFit/>
          </a:bodyPr>
          <a:lstStyle/>
          <a:p>
            <a:pPr>
              <a:lnSpc>
                <a:spcPts val="1800"/>
              </a:lnSpc>
              <a:spcAft>
                <a:spcPts val="800"/>
              </a:spcAft>
            </a:pPr>
            <a:r>
              <a:rPr lang="en-US" dirty="0">
                <a:solidFill>
                  <a:srgbClr val="3C4245"/>
                </a:solidFill>
                <a:latin typeface="Arial" panose="020B0604020202020204" pitchFamily="34" charset="0"/>
                <a:ea typeface="Times New Roman" panose="02020603050405020304" pitchFamily="18" charset="0"/>
                <a:cs typeface="Times New Roman" panose="02020603050405020304" pitchFamily="18" charset="0"/>
              </a:rPr>
              <a:t>Current WHO recommendations emphasize the importance of rational and appropriate use of all PPE,</a:t>
            </a:r>
            <a:r>
              <a:rPr lang="en-US" baseline="30000" dirty="0">
                <a:solidFill>
                  <a:srgbClr val="3C4245"/>
                </a:solidFill>
                <a:latin typeface="Arial" panose="020B0604020202020204" pitchFamily="34" charset="0"/>
                <a:ea typeface="Times New Roman" panose="02020603050405020304" pitchFamily="18" charset="0"/>
                <a:cs typeface="Times New Roman" panose="02020603050405020304" pitchFamily="18" charset="0"/>
              </a:rPr>
              <a:t>20</a:t>
            </a:r>
            <a:r>
              <a:rPr lang="en-US" dirty="0">
                <a:solidFill>
                  <a:srgbClr val="3C4245"/>
                </a:solidFill>
                <a:latin typeface="Arial" panose="020B0604020202020204" pitchFamily="34" charset="0"/>
                <a:ea typeface="Times New Roman" panose="02020603050405020304" pitchFamily="18" charset="0"/>
                <a:cs typeface="Times New Roman" panose="02020603050405020304" pitchFamily="18" charset="0"/>
              </a:rPr>
              <a:t> not only masks, which requires correct and rigorous behavior from health care workers, particularly in doffing procedures and hand hygiene practices.</a:t>
            </a:r>
            <a:r>
              <a:rPr lang="en-US" baseline="30000" dirty="0">
                <a:solidFill>
                  <a:srgbClr val="3C4245"/>
                </a:solidFill>
                <a:latin typeface="Arial" panose="020B0604020202020204" pitchFamily="34" charset="0"/>
                <a:ea typeface="Times New Roman" panose="02020603050405020304" pitchFamily="18" charset="0"/>
                <a:cs typeface="Times New Roman" panose="02020603050405020304" pitchFamily="18" charset="0"/>
              </a:rPr>
              <a:t>21</a:t>
            </a:r>
            <a:r>
              <a:rPr lang="en-US" dirty="0">
                <a:solidFill>
                  <a:srgbClr val="3C4245"/>
                </a:solidFill>
                <a:latin typeface="Arial" panose="020B0604020202020204" pitchFamily="34" charset="0"/>
                <a:ea typeface="Times New Roman" panose="02020603050405020304" pitchFamily="18" charset="0"/>
                <a:cs typeface="Times New Roman" panose="02020603050405020304" pitchFamily="18" charset="0"/>
              </a:rPr>
              <a:t> </a:t>
            </a:r>
            <a:endParaRPr lang="en-US" dirty="0" smtClean="0">
              <a:solidFill>
                <a:srgbClr val="3C4245"/>
              </a:solidFill>
              <a:latin typeface="Arial" panose="020B0604020202020204" pitchFamily="34" charset="0"/>
              <a:ea typeface="Times New Roman" panose="02020603050405020304" pitchFamily="18" charset="0"/>
              <a:cs typeface="Times New Roman" panose="02020603050405020304" pitchFamily="18" charset="0"/>
            </a:endParaRPr>
          </a:p>
          <a:p>
            <a:pPr>
              <a:lnSpc>
                <a:spcPts val="1800"/>
              </a:lnSpc>
              <a:spcAft>
                <a:spcPts val="800"/>
              </a:spcAft>
            </a:pPr>
            <a:endParaRPr lang="en-US" dirty="0" smtClean="0">
              <a:solidFill>
                <a:srgbClr val="3C4245"/>
              </a:solidFill>
              <a:latin typeface="Arial" panose="020B0604020202020204" pitchFamily="34" charset="0"/>
              <a:ea typeface="Times New Roman" panose="02020603050405020304" pitchFamily="18" charset="0"/>
              <a:cs typeface="Times New Roman" panose="02020603050405020304" pitchFamily="18" charset="0"/>
            </a:endParaRPr>
          </a:p>
          <a:p>
            <a:pPr>
              <a:lnSpc>
                <a:spcPts val="1800"/>
              </a:lnSpc>
              <a:spcAft>
                <a:spcPts val="800"/>
              </a:spcAft>
            </a:pPr>
            <a:r>
              <a:rPr lang="en-US" dirty="0" smtClean="0">
                <a:solidFill>
                  <a:srgbClr val="3C4245"/>
                </a:solidFill>
                <a:latin typeface="Arial" panose="020B0604020202020204" pitchFamily="34" charset="0"/>
                <a:ea typeface="Times New Roman" panose="02020603050405020304" pitchFamily="18" charset="0"/>
                <a:cs typeface="Times New Roman" panose="02020603050405020304" pitchFamily="18" charset="0"/>
              </a:rPr>
              <a:t>WHO </a:t>
            </a:r>
            <a:r>
              <a:rPr lang="en-US" dirty="0">
                <a:solidFill>
                  <a:srgbClr val="3C4245"/>
                </a:solidFill>
                <a:latin typeface="Arial" panose="020B0604020202020204" pitchFamily="34" charset="0"/>
                <a:ea typeface="Times New Roman" panose="02020603050405020304" pitchFamily="18" charset="0"/>
                <a:cs typeface="Times New Roman" panose="02020603050405020304" pitchFamily="18" charset="0"/>
              </a:rPr>
              <a:t>also recommends staff training on these recommendations,</a:t>
            </a:r>
            <a:r>
              <a:rPr lang="en-US" baseline="30000" dirty="0">
                <a:solidFill>
                  <a:srgbClr val="3C4245"/>
                </a:solidFill>
                <a:latin typeface="Arial" panose="020B0604020202020204" pitchFamily="34" charset="0"/>
                <a:ea typeface="Times New Roman" panose="02020603050405020304" pitchFamily="18" charset="0"/>
                <a:cs typeface="Times New Roman" panose="02020603050405020304" pitchFamily="18" charset="0"/>
              </a:rPr>
              <a:t>22</a:t>
            </a:r>
            <a:r>
              <a:rPr lang="en-US" dirty="0">
                <a:solidFill>
                  <a:srgbClr val="3C4245"/>
                </a:solidFill>
                <a:latin typeface="Arial" panose="020B0604020202020204" pitchFamily="34" charset="0"/>
                <a:ea typeface="Times New Roman" panose="02020603050405020304" pitchFamily="18" charset="0"/>
                <a:cs typeface="Times New Roman" panose="02020603050405020304" pitchFamily="18" charset="0"/>
              </a:rPr>
              <a:t> as well as the adequate procurement and availability of the necessary PPE and other supplies and facilities. </a:t>
            </a:r>
            <a:endParaRPr lang="en-US" dirty="0" smtClean="0">
              <a:solidFill>
                <a:srgbClr val="3C4245"/>
              </a:solidFill>
              <a:latin typeface="Arial" panose="020B0604020202020204" pitchFamily="34" charset="0"/>
              <a:ea typeface="Times New Roman" panose="02020603050405020304" pitchFamily="18" charset="0"/>
              <a:cs typeface="Times New Roman" panose="02020603050405020304" pitchFamily="18" charset="0"/>
            </a:endParaRPr>
          </a:p>
          <a:p>
            <a:pPr>
              <a:lnSpc>
                <a:spcPts val="1800"/>
              </a:lnSpc>
              <a:spcAft>
                <a:spcPts val="800"/>
              </a:spcAft>
            </a:pPr>
            <a:endParaRPr lang="en-US" dirty="0" smtClean="0">
              <a:solidFill>
                <a:srgbClr val="3C4245"/>
              </a:solidFill>
              <a:latin typeface="Arial" panose="020B0604020202020204" pitchFamily="34" charset="0"/>
              <a:ea typeface="Times New Roman" panose="02020603050405020304" pitchFamily="18" charset="0"/>
              <a:cs typeface="Times New Roman" panose="02020603050405020304" pitchFamily="18" charset="0"/>
            </a:endParaRPr>
          </a:p>
          <a:p>
            <a:pPr>
              <a:lnSpc>
                <a:spcPts val="1800"/>
              </a:lnSpc>
              <a:spcAft>
                <a:spcPts val="800"/>
              </a:spcAft>
            </a:pPr>
            <a:r>
              <a:rPr lang="en-US" dirty="0" smtClean="0">
                <a:solidFill>
                  <a:srgbClr val="3C4245"/>
                </a:solidFill>
                <a:latin typeface="Arial" panose="020B0604020202020204" pitchFamily="34" charset="0"/>
                <a:ea typeface="Times New Roman" panose="02020603050405020304" pitchFamily="18" charset="0"/>
                <a:cs typeface="Times New Roman" panose="02020603050405020304" pitchFamily="18" charset="0"/>
              </a:rPr>
              <a:t>Finally</a:t>
            </a:r>
            <a:r>
              <a:rPr lang="en-US" dirty="0">
                <a:solidFill>
                  <a:srgbClr val="3C4245"/>
                </a:solidFill>
                <a:latin typeface="Arial" panose="020B0604020202020204" pitchFamily="34" charset="0"/>
                <a:ea typeface="Times New Roman" panose="02020603050405020304" pitchFamily="18" charset="0"/>
                <a:cs typeface="Times New Roman" panose="02020603050405020304" pitchFamily="18" charset="0"/>
              </a:rPr>
              <a:t>, WHO continues to emphasize the utmost importance of frequent hand hygiene, respiratory etiquette, and environmental cleaning and disinfection, as well as the importance of maintaining physical distances and avoidance of close, unprotected contact with people with fever or respiratory symptoms.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3597747"/>
      </p:ext>
    </p:extLst>
  </p:cSld>
  <p:clrMapOvr>
    <a:masterClrMapping/>
  </p:clrMapOvr>
  <mc:AlternateContent xmlns:mc="http://schemas.openxmlformats.org/markup-compatibility/2006" xmlns:p14="http://schemas.microsoft.com/office/powerpoint/2010/main">
    <mc:Choice Requires="p14">
      <p:transition spd="slow" p14:dur="1500" advClick="0" advTm="300">
        <p:random/>
      </p:transition>
    </mc:Choice>
    <mc:Fallback xmlns="">
      <p:transition spd="slow" advClick="0" advTm="3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1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sz="quarter" idx="13"/>
          </p:nvPr>
        </p:nvSpPr>
        <p:spPr>
          <a:xfrm>
            <a:off x="913774" y="2036618"/>
            <a:ext cx="10363826" cy="3754581"/>
          </a:xfrm>
        </p:spPr>
        <p:txBody>
          <a:bodyPr/>
          <a:lstStyle/>
          <a:p>
            <a:pPr marL="0" indent="0" algn="ctr">
              <a:buNone/>
            </a:pPr>
            <a:r>
              <a:rPr lang="en-US" dirty="0" smtClean="0"/>
              <a:t>Jackson-hinds comprehensive health center production</a:t>
            </a:r>
          </a:p>
          <a:p>
            <a:pPr marL="0" indent="0" algn="ctr">
              <a:buNone/>
            </a:pPr>
            <a:endParaRPr lang="en-US" dirty="0" smtClean="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337932" y="3327995"/>
            <a:ext cx="609600" cy="6096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1984" y="2845456"/>
            <a:ext cx="1984268" cy="21369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p:cNvSpPr txBox="1"/>
          <p:nvPr/>
        </p:nvSpPr>
        <p:spPr>
          <a:xfrm>
            <a:off x="4239492" y="5112059"/>
            <a:ext cx="5519650" cy="369332"/>
          </a:xfrm>
          <a:prstGeom prst="rect">
            <a:avLst/>
          </a:prstGeom>
          <a:noFill/>
        </p:spPr>
        <p:txBody>
          <a:bodyPr wrap="square" rtlCol="0">
            <a:spAutoFit/>
          </a:bodyPr>
          <a:lstStyle/>
          <a:p>
            <a:r>
              <a:rPr lang="en-US" b="1" dirty="0" smtClean="0">
                <a:latin typeface="Monotype Corsiva" panose="03010101010201010101" pitchFamily="66" charset="0"/>
              </a:rPr>
              <a:t>Sandra Gray, Safety/Compliance Officer</a:t>
            </a:r>
            <a:endParaRPr lang="en-US" b="1" dirty="0">
              <a:latin typeface="Monotype Corsiva" panose="03010101010201010101" pitchFamily="66" charset="0"/>
            </a:endParaRPr>
          </a:p>
        </p:txBody>
      </p:sp>
    </p:spTree>
    <p:extLst>
      <p:ext uri="{BB962C8B-B14F-4D97-AF65-F5344CB8AC3E}">
        <p14:creationId xmlns:p14="http://schemas.microsoft.com/office/powerpoint/2010/main" val="2167316344"/>
      </p:ext>
    </p:extLst>
  </p:cSld>
  <p:clrMapOvr>
    <a:masterClrMapping/>
  </p:clrMapOvr>
  <mc:AlternateContent xmlns:mc="http://schemas.openxmlformats.org/markup-compatibility/2006" xmlns:p14="http://schemas.microsoft.com/office/powerpoint/2010/main">
    <mc:Choice Requires="p14">
      <p:transition spd="slow" p14:dur="1500" advClick="0" advTm="300">
        <p:random/>
      </p:transition>
    </mc:Choice>
    <mc:Fallback xmlns="">
      <p:transition spd="slow" advClick="0" advTm="3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1823" y="2003992"/>
            <a:ext cx="8040030" cy="2031325"/>
          </a:xfrm>
          <a:prstGeom prst="rect">
            <a:avLst/>
          </a:prstGeom>
        </p:spPr>
        <p:txBody>
          <a:bodyPr wrap="square">
            <a:spAutoFit/>
          </a:bodyPr>
          <a:lstStyle/>
          <a:p>
            <a:pPr algn="just"/>
            <a:r>
              <a:rPr lang="en-US" dirty="0" smtClean="0">
                <a:solidFill>
                  <a:srgbClr val="000000"/>
                </a:solidFill>
                <a:latin typeface="Helvetica" panose="020B0604020202020204" pitchFamily="34" charset="0"/>
                <a:ea typeface="Times New Roman" panose="02020603050405020304" pitchFamily="18" charset="0"/>
              </a:rPr>
              <a:t>These </a:t>
            </a:r>
            <a:r>
              <a:rPr lang="en-US" dirty="0">
                <a:solidFill>
                  <a:srgbClr val="000000"/>
                </a:solidFill>
                <a:latin typeface="Helvetica" panose="020B0604020202020204" pitchFamily="34" charset="0"/>
                <a:ea typeface="Times New Roman" panose="02020603050405020304" pitchFamily="18" charset="0"/>
              </a:rPr>
              <a:t>workers can be found in a variety of workplace settings, including hospitals, nursing care facilities, outpatient clinics (e.g., medical and dental offices, and occupational health clinics), ambulatory care centers, and emergency response settings. </a:t>
            </a:r>
          </a:p>
          <a:p>
            <a:pPr algn="just"/>
            <a:endParaRPr lang="en-US" dirty="0">
              <a:solidFill>
                <a:srgbClr val="000000"/>
              </a:solidFill>
              <a:latin typeface="Helvetica" panose="020B0604020202020204" pitchFamily="34" charset="0"/>
            </a:endParaRPr>
          </a:p>
          <a:p>
            <a:pPr algn="just"/>
            <a:r>
              <a:rPr lang="en-US" dirty="0">
                <a:latin typeface="Helvetica" panose="020B0604020202020204" pitchFamily="34" charset="0"/>
                <a:cs typeface="Helvetica" panose="020B0604020202020204" pitchFamily="34" charset="0"/>
              </a:rPr>
              <a:t>The diversity among HCWs and their workplaces makes occupational exposure to infectious diseases especially challenging</a:t>
            </a:r>
            <a:r>
              <a:rPr lang="en-US" dirty="0"/>
              <a:t>. </a:t>
            </a:r>
          </a:p>
        </p:txBody>
      </p:sp>
      <p:pic>
        <p:nvPicPr>
          <p:cNvPr id="3" name="Picture 2" descr="Dealing With Difficult People. (part 1) - Truth Inside Of You"/>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1823" y="4181560"/>
            <a:ext cx="7939670" cy="2521815"/>
          </a:xfrm>
          <a:prstGeom prst="rect">
            <a:avLst/>
          </a:prstGeom>
        </p:spPr>
      </p:pic>
      <p:pic>
        <p:nvPicPr>
          <p:cNvPr id="4" name="Picture 3" descr="difficult, sphere meaning, hard, challenging, problematic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2472" y="515529"/>
            <a:ext cx="1620810" cy="1488463"/>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869441520"/>
      </p:ext>
    </p:extLst>
  </p:cSld>
  <p:clrMapOvr>
    <a:masterClrMapping/>
  </p:clrMapOvr>
  <mc:AlternateContent xmlns:mc="http://schemas.openxmlformats.org/markup-compatibility/2006" xmlns:p14="http://schemas.microsoft.com/office/powerpoint/2010/main">
    <mc:Choice Requires="p14">
      <p:transition spd="slow" p14:dur="1500" advClick="0" advTm="300">
        <p:random/>
      </p:transition>
    </mc:Choice>
    <mc:Fallback xmlns="">
      <p:transition spd="slow" advClick="0" advTm="3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9004" y="1113129"/>
            <a:ext cx="10433957" cy="4970976"/>
          </a:xfrm>
          <a:prstGeom prst="rect">
            <a:avLst/>
          </a:prstGeom>
        </p:spPr>
        <p:txBody>
          <a:bodyPr wrap="square">
            <a:spAutoFit/>
          </a:bodyPr>
          <a:lstStyle/>
          <a:p>
            <a:pPr algn="ctr">
              <a:lnSpc>
                <a:spcPct val="107000"/>
              </a:lnSpc>
              <a:spcAft>
                <a:spcPts val="750"/>
              </a:spcAft>
            </a:pPr>
            <a:r>
              <a:rPr lang="en-US" b="1"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Direct Contact Transmission</a:t>
            </a:r>
          </a:p>
          <a:p>
            <a:pPr>
              <a:lnSpc>
                <a:spcPct val="107000"/>
              </a:lnSpc>
              <a:spcAft>
                <a:spcPts val="750"/>
              </a:spcAft>
            </a:pPr>
            <a:endParaRPr lang="en-US" b="1"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750"/>
              </a:spcAft>
            </a:pPr>
            <a:endParaRPr lang="en-US" b="1"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750"/>
              </a:spcAft>
            </a:pPr>
            <a:endParaRPr lang="en-US" b="1"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750"/>
              </a:spcAft>
            </a:pPr>
            <a:endParaRPr lang="en-US" b="1"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750"/>
              </a:spcAft>
            </a:pPr>
            <a:r>
              <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The </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primary routes of infectious disease transmission in U.S. healthcare settings are contact, droplet, and airborne. Contact transmission can be sub-divided into direct and indirect contact. </a:t>
            </a:r>
            <a:endPar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750"/>
              </a:spcAft>
            </a:pPr>
            <a:r>
              <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Direct </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contact transmission involves the transfer of infectious agents to a susceptible individual through physical contact with an infected individual (e.g., direct skin-to-skin contact). </a:t>
            </a:r>
            <a:endPar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750"/>
              </a:spcAft>
            </a:pPr>
            <a:endPar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750"/>
              </a:spcAft>
            </a:pPr>
            <a:endPar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750"/>
              </a:spcAft>
            </a:pPr>
            <a:endPar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750"/>
              </a:spcAft>
            </a:pPr>
            <a:endPar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p:txBody>
      </p:sp>
      <p:pic>
        <p:nvPicPr>
          <p:cNvPr id="3" name="Picture 2" descr="File:Hold my hand.jpg - Wikimedia Common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5825" y="1656998"/>
            <a:ext cx="1940313" cy="1298888"/>
          </a:xfrm>
          <a:prstGeom prst="rect">
            <a:avLst/>
          </a:prstGeom>
        </p:spPr>
      </p:pic>
      <p:pic>
        <p:nvPicPr>
          <p:cNvPr id="4" name="Picture 3" descr="Modes of Disease Transmission | Microbiology"/>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7905" y="4467824"/>
            <a:ext cx="4156151" cy="1616281"/>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73503227"/>
      </p:ext>
    </p:extLst>
  </p:cSld>
  <p:clrMapOvr>
    <a:masterClrMapping/>
  </p:clrMapOvr>
  <mc:AlternateContent xmlns:mc="http://schemas.openxmlformats.org/markup-compatibility/2006" xmlns:p14="http://schemas.microsoft.com/office/powerpoint/2010/main">
    <mc:Choice Requires="p14">
      <p:transition spd="slow" p14:dur="1500" advClick="0" advTm="300">
        <p:random/>
      </p:transition>
    </mc:Choice>
    <mc:Fallback xmlns="">
      <p:transition spd="slow" advClick="0" advTm="3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8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des of Disease Transmission | Microbiolog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8145" y="3920185"/>
            <a:ext cx="9222059" cy="2052644"/>
          </a:xfrm>
          <a:prstGeom prst="rect">
            <a:avLst/>
          </a:prstGeom>
        </p:spPr>
      </p:pic>
      <p:sp>
        <p:nvSpPr>
          <p:cNvPr id="3" name="Rectangle 2"/>
          <p:cNvSpPr/>
          <p:nvPr/>
        </p:nvSpPr>
        <p:spPr>
          <a:xfrm>
            <a:off x="1247542" y="819849"/>
            <a:ext cx="9312662" cy="3100336"/>
          </a:xfrm>
          <a:prstGeom prst="rect">
            <a:avLst/>
          </a:prstGeom>
        </p:spPr>
        <p:txBody>
          <a:bodyPr wrap="square">
            <a:spAutoFit/>
          </a:bodyPr>
          <a:lstStyle/>
          <a:p>
            <a:pPr algn="ctr">
              <a:lnSpc>
                <a:spcPct val="107000"/>
              </a:lnSpc>
              <a:spcAft>
                <a:spcPts val="750"/>
              </a:spcAft>
            </a:pPr>
            <a:endParaRPr lang="en-US" b="1"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gn="ctr">
              <a:lnSpc>
                <a:spcPct val="107000"/>
              </a:lnSpc>
              <a:spcAft>
                <a:spcPts val="750"/>
              </a:spcAft>
            </a:pPr>
            <a:r>
              <a:rPr lang="en-US" b="1"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Indirect Contact Transmission</a:t>
            </a:r>
          </a:p>
          <a:p>
            <a:pPr algn="just">
              <a:lnSpc>
                <a:spcPct val="107000"/>
              </a:lnSpc>
              <a:spcAft>
                <a:spcPts val="750"/>
              </a:spcAft>
            </a:pPr>
            <a:r>
              <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Indirect </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contact transmission occurs when infectious agents are transferred to a susceptible individual when the individual makes physical contact with contaminated items and surfaces (e.g., door knobs, </a:t>
            </a:r>
            <a:r>
              <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light switches, patient-care </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instruments or equipment, bed rails</a:t>
            </a:r>
            <a:r>
              <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 countertops,  </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examination </a:t>
            </a:r>
            <a:r>
              <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table</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 </a:t>
            </a:r>
          </a:p>
          <a:p>
            <a:pPr algn="just">
              <a:lnSpc>
                <a:spcPct val="107000"/>
              </a:lnSpc>
              <a:spcAft>
                <a:spcPts val="750"/>
              </a:spcAft>
            </a:pP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Three examples of </a:t>
            </a:r>
            <a:r>
              <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contact </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transmissible infectious agents include Methicillin-resistant </a:t>
            </a:r>
            <a:r>
              <a:rPr lang="en-US" i="1"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Staphylococcus aureus</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 (MRSA) and Vancomycin-resistant enterococcus (VRE) </a:t>
            </a:r>
            <a:r>
              <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and </a:t>
            </a:r>
            <a:r>
              <a:rPr lang="en-US" sz="2000" dirty="0" smtClean="0">
                <a:solidFill>
                  <a:srgbClr val="000000"/>
                </a:solidFill>
                <a:latin typeface="Helvetica" panose="020B0604020202020204" pitchFamily="34" charset="0"/>
                <a:ea typeface="Calibri" panose="020F0502020204030204" pitchFamily="34" charset="0"/>
                <a:cs typeface="Times New Roman" panose="02020603050405020304" pitchFamily="18" charset="0"/>
              </a:rPr>
              <a:t>Coronavirus (</a:t>
            </a:r>
            <a:r>
              <a:rPr lang="en-US" sz="2000" dirty="0" err="1" smtClean="0">
                <a:solidFill>
                  <a:srgbClr val="000000"/>
                </a:solidFill>
                <a:latin typeface="Helvetica" panose="020B0604020202020204" pitchFamily="34" charset="0"/>
                <a:ea typeface="Calibri" panose="020F0502020204030204" pitchFamily="34" charset="0"/>
                <a:cs typeface="Times New Roman" panose="02020603050405020304" pitchFamily="18" charset="0"/>
              </a:rPr>
              <a:t>Covid</a:t>
            </a:r>
            <a:r>
              <a:rPr lang="en-US" sz="2000" dirty="0" smtClean="0">
                <a:solidFill>
                  <a:srgbClr val="000000"/>
                </a:solidFill>
                <a:latin typeface="Helvetica" panose="020B0604020202020204" pitchFamily="34" charset="0"/>
                <a:ea typeface="Calibri" panose="020F0502020204030204" pitchFamily="34" charset="0"/>
                <a:cs typeface="Times New Roman" panose="02020603050405020304" pitchFamily="18" charset="0"/>
              </a:rPr>
              <a:t> 19).</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51559698"/>
      </p:ext>
    </p:extLst>
  </p:cSld>
  <p:clrMapOvr>
    <a:masterClrMapping/>
  </p:clrMapOvr>
  <mc:AlternateContent xmlns:mc="http://schemas.openxmlformats.org/markup-compatibility/2006" xmlns:p14="http://schemas.microsoft.com/office/powerpoint/2010/main">
    <mc:Choice Requires="p14">
      <p:transition spd="slow" p14:dur="1500" advClick="0" advTm="300">
        <p:random/>
      </p:transition>
    </mc:Choice>
    <mc:Fallback xmlns="">
      <p:transition spd="slow" advClick="0" advTm="3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9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0342" y="1338942"/>
            <a:ext cx="10254343" cy="1084015"/>
          </a:xfrm>
          <a:prstGeom prst="rect">
            <a:avLst/>
          </a:prstGeom>
        </p:spPr>
        <p:txBody>
          <a:bodyPr wrap="square">
            <a:spAutoFit/>
          </a:bodyPr>
          <a:lstStyle/>
          <a:p>
            <a:pPr>
              <a:lnSpc>
                <a:spcPct val="107000"/>
              </a:lnSpc>
              <a:spcAft>
                <a:spcPts val="750"/>
              </a:spcAft>
            </a:pP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Droplets containing infectious agents are generated when an infected person coughs, sneezes, or talks, or during certain medical procedures, such as suctioning or endotracheal intubation. </a:t>
            </a:r>
            <a:endPar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750"/>
              </a:spcAft>
            </a:pPr>
            <a:endPar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p:txBody>
      </p:sp>
      <p:pic>
        <p:nvPicPr>
          <p:cNvPr id="3" name="Picture 2" descr="human biology - Why do sneezes come out the mouth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6696" y="2196790"/>
            <a:ext cx="6807665" cy="2692284"/>
          </a:xfrm>
          <a:prstGeom prst="rect">
            <a:avLst/>
          </a:prstGeom>
        </p:spPr>
      </p:pic>
      <p:sp>
        <p:nvSpPr>
          <p:cNvPr id="4" name="Rectangle 3"/>
          <p:cNvSpPr/>
          <p:nvPr/>
        </p:nvSpPr>
        <p:spPr>
          <a:xfrm>
            <a:off x="1110342" y="4990113"/>
            <a:ext cx="9918213" cy="1062535"/>
          </a:xfrm>
          <a:prstGeom prst="rect">
            <a:avLst/>
          </a:prstGeom>
        </p:spPr>
        <p:txBody>
          <a:bodyPr wrap="square">
            <a:spAutoFit/>
          </a:bodyPr>
          <a:lstStyle/>
          <a:p>
            <a:pPr>
              <a:lnSpc>
                <a:spcPct val="107000"/>
              </a:lnSpc>
              <a:spcAft>
                <a:spcPts val="750"/>
              </a:spcAft>
            </a:pPr>
            <a:endPar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750"/>
              </a:spcAft>
            </a:pPr>
            <a:r>
              <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Transmission </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occurs when droplets generated in this way come into direct contact with the mucosal surfaces of the eyes, nose, or mouth of a susceptible individual</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38670974"/>
      </p:ext>
    </p:extLst>
  </p:cSld>
  <p:clrMapOvr>
    <a:masterClrMapping/>
  </p:clrMapOvr>
  <mc:AlternateContent xmlns:mc="http://schemas.openxmlformats.org/markup-compatibility/2006" xmlns:p14="http://schemas.microsoft.com/office/powerpoint/2010/main">
    <mc:Choice Requires="p14">
      <p:transition spd="slow" p14:dur="1500" advClick="0" advTm="300">
        <p:random/>
      </p:transition>
    </mc:Choice>
    <mc:Fallback xmlns="">
      <p:transition spd="slow" advClick="0" advTm="3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4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7423" y="452861"/>
            <a:ext cx="9590049" cy="5518114"/>
          </a:xfrm>
          <a:prstGeom prst="rect">
            <a:avLst/>
          </a:prstGeom>
        </p:spPr>
        <p:txBody>
          <a:bodyPr wrap="square">
            <a:spAutoFit/>
          </a:bodyPr>
          <a:lstStyle/>
          <a:p>
            <a:pPr>
              <a:lnSpc>
                <a:spcPct val="107000"/>
              </a:lnSpc>
              <a:spcAft>
                <a:spcPts val="750"/>
              </a:spcAft>
            </a:pPr>
            <a:endPar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gn="ctr">
              <a:lnSpc>
                <a:spcPct val="107000"/>
              </a:lnSpc>
              <a:spcAft>
                <a:spcPts val="750"/>
              </a:spcAft>
            </a:pPr>
            <a:r>
              <a:rPr lang="en-US" b="1"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Droplets</a:t>
            </a:r>
            <a:endParaRPr lang="en-US" b="1"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750"/>
              </a:spcAft>
            </a:pP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Droplets are too large to be airborne for long periods of time, and droplet transmission does not occur through the air over long distances. </a:t>
            </a:r>
          </a:p>
          <a:p>
            <a:pPr>
              <a:lnSpc>
                <a:spcPct val="107000"/>
              </a:lnSpc>
              <a:spcAft>
                <a:spcPts val="750"/>
              </a:spcAft>
            </a:pPr>
            <a:endPar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750"/>
              </a:spcAft>
            </a:pPr>
            <a:endPar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750"/>
              </a:spcAft>
            </a:pPr>
            <a:endPar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750"/>
              </a:spcAft>
            </a:pPr>
            <a:endPar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750"/>
              </a:spcAft>
            </a:pPr>
            <a:endPar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750"/>
              </a:spcAft>
            </a:pPr>
            <a:endPar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750"/>
              </a:spcAft>
            </a:pPr>
            <a:endPar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750"/>
              </a:spcAft>
            </a:pPr>
            <a:endParaRPr lang="en-US" sz="900"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750"/>
              </a:spcAft>
            </a:pPr>
            <a:r>
              <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Two </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examples of droplet transmissible infectious agents are the influenza virus which causes the seasonal flu and </a:t>
            </a:r>
            <a:r>
              <a:rPr lang="en-US" i="1" dirty="0" err="1">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Bordetella</a:t>
            </a:r>
            <a:r>
              <a:rPr lang="en-US" i="1"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 pertussis</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 which causes pertussis (i.e., whooping cough</a:t>
            </a:r>
            <a:r>
              <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 and </a:t>
            </a:r>
            <a:r>
              <a:rPr lang="en-US" dirty="0" err="1"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Covid</a:t>
            </a:r>
            <a:r>
              <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 19 which cause the Coronavirus.</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Commons:Featured picture candidates/File:Sneeze.JPG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8830" y="2059257"/>
            <a:ext cx="6828263" cy="2735767"/>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99106947"/>
      </p:ext>
    </p:extLst>
  </p:cSld>
  <p:clrMapOvr>
    <a:masterClrMapping/>
  </p:clrMapOvr>
  <mc:AlternateContent xmlns:mc="http://schemas.openxmlformats.org/markup-compatibility/2006" xmlns:p14="http://schemas.microsoft.com/office/powerpoint/2010/main">
    <mc:Choice Requires="p14">
      <p:transition spd="slow" p14:dur="1500" advClick="0" advTm="300">
        <p:random/>
      </p:transition>
    </mc:Choice>
    <mc:Fallback xmlns="">
      <p:transition spd="slow" advClick="0" advTm="3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8924" y="459087"/>
            <a:ext cx="10091057" cy="5819542"/>
          </a:xfrm>
          <a:prstGeom prst="rect">
            <a:avLst/>
          </a:prstGeom>
        </p:spPr>
        <p:txBody>
          <a:bodyPr wrap="square">
            <a:spAutoFit/>
          </a:bodyPr>
          <a:lstStyle/>
          <a:p>
            <a:pPr algn="ctr">
              <a:lnSpc>
                <a:spcPct val="107000"/>
              </a:lnSpc>
              <a:spcAft>
                <a:spcPts val="750"/>
              </a:spcAft>
            </a:pPr>
            <a:r>
              <a:rPr lang="en-US" sz="2800"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Disease Transmission</a:t>
            </a:r>
          </a:p>
          <a:p>
            <a:pPr algn="just">
              <a:lnSpc>
                <a:spcPct val="107000"/>
              </a:lnSpc>
              <a:spcAft>
                <a:spcPts val="750"/>
              </a:spcAft>
            </a:pPr>
            <a:endPar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gn="just">
              <a:lnSpc>
                <a:spcPct val="107000"/>
              </a:lnSpc>
              <a:spcAft>
                <a:spcPts val="750"/>
              </a:spcAft>
            </a:pPr>
            <a:r>
              <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Airborne </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transmission occurs through very small particles or droplet nuclei that contain infectious agents and can remain suspended in air for extended periods of time. When they are inhaled by a susceptible individual, they enter the respiratory tract and can cause infection</a:t>
            </a:r>
            <a:r>
              <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a:t>
            </a:r>
          </a:p>
          <a:p>
            <a:pPr algn="just">
              <a:lnSpc>
                <a:spcPct val="107000"/>
              </a:lnSpc>
              <a:spcAft>
                <a:spcPts val="750"/>
              </a:spcAft>
            </a:pPr>
            <a:endPar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gn="just">
              <a:lnSpc>
                <a:spcPct val="107000"/>
              </a:lnSpc>
              <a:spcAft>
                <a:spcPts val="750"/>
              </a:spcAft>
            </a:pPr>
            <a:r>
              <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Since </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air currents can disperse these particles or droplet nuclei over long distances, airborne transmission does not require face-to-face contact with an infected individual. </a:t>
            </a:r>
            <a:endPar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gn="just">
              <a:lnSpc>
                <a:spcPct val="107000"/>
              </a:lnSpc>
              <a:spcAft>
                <a:spcPts val="750"/>
              </a:spcAft>
            </a:pPr>
            <a:endPar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gn="just">
              <a:lnSpc>
                <a:spcPct val="107000"/>
              </a:lnSpc>
              <a:spcAft>
                <a:spcPts val="750"/>
              </a:spcAft>
            </a:pPr>
            <a:r>
              <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Airborne </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transmission only occurs with infectious agents that are capable of surviving and retaining infectivity for relatively long periods of time in airborne particles or droplet nuclei. </a:t>
            </a:r>
            <a:endPar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gn="just">
              <a:lnSpc>
                <a:spcPct val="107000"/>
              </a:lnSpc>
              <a:spcAft>
                <a:spcPts val="750"/>
              </a:spcAft>
            </a:pPr>
            <a:endPar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gn="just">
              <a:lnSpc>
                <a:spcPct val="107000"/>
              </a:lnSpc>
              <a:spcAft>
                <a:spcPts val="750"/>
              </a:spcAft>
            </a:pPr>
            <a:r>
              <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Only </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a limited number of diseases are transmissible via the airborne route. Two examples of agents that can be spread through the airborne route include </a:t>
            </a:r>
            <a:r>
              <a:rPr lang="en-US" i="1"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Mycobacterium tuberculosis</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 which causes tuberculosis (TB) and the </a:t>
            </a:r>
            <a:r>
              <a:rPr lang="en-US" dirty="0">
                <a:solidFill>
                  <a:srgbClr val="800080"/>
                </a:solidFill>
                <a:latin typeface="Helvetica" panose="020B0604020202020204" pitchFamily="34" charset="0"/>
                <a:ea typeface="Times New Roman" panose="02020603050405020304" pitchFamily="18" charset="0"/>
                <a:cs typeface="Times New Roman" panose="02020603050405020304" pitchFamily="18" charset="0"/>
                <a:hlinkClick r:id="rId4" tooltip="Measles Virus"/>
              </a:rPr>
              <a:t>measles virus</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 (</a:t>
            </a:r>
            <a:r>
              <a:rPr lang="en-US" i="1"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Measles morbillivirus</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 which causes measles (sometimes called "</a:t>
            </a:r>
            <a:r>
              <a:rPr lang="en-US" dirty="0" err="1">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rubeola</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 among other names).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86053722"/>
      </p:ext>
    </p:extLst>
  </p:cSld>
  <p:clrMapOvr>
    <a:masterClrMapping/>
  </p:clrMapOvr>
  <mc:AlternateContent xmlns:mc="http://schemas.openxmlformats.org/markup-compatibility/2006" xmlns:p14="http://schemas.microsoft.com/office/powerpoint/2010/main">
    <mc:Choice Requires="p14">
      <p:transition spd="slow" p14:dur="1500" advClick="0" advTm="300">
        <p:random/>
      </p:transition>
    </mc:Choice>
    <mc:Fallback xmlns="">
      <p:transition spd="slow" advClick="0" advTm="3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9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69571" y="1308291"/>
            <a:ext cx="9414019" cy="5186356"/>
          </a:xfrm>
          <a:prstGeom prst="rect">
            <a:avLst/>
          </a:prstGeom>
        </p:spPr>
        <p:txBody>
          <a:bodyPr wrap="square">
            <a:spAutoFit/>
          </a:bodyPr>
          <a:lstStyle/>
          <a:p>
            <a:pPr algn="just">
              <a:lnSpc>
                <a:spcPct val="107000"/>
              </a:lnSpc>
              <a:spcAft>
                <a:spcPts val="750"/>
              </a:spcAft>
            </a:pP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Several OSHA standards and directives are directly applicable to protecting workers against transmission of infectious agents. These include </a:t>
            </a:r>
            <a:endPar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gn="just">
              <a:lnSpc>
                <a:spcPct val="107000"/>
              </a:lnSpc>
              <a:spcAft>
                <a:spcPts val="750"/>
              </a:spcAft>
            </a:pPr>
            <a:endParaRPr lang="en-US" sz="1400"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gn="just">
              <a:lnSpc>
                <a:spcPct val="107000"/>
              </a:lnSpc>
              <a:spcAft>
                <a:spcPts val="750"/>
              </a:spcAft>
            </a:pPr>
            <a:r>
              <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OSHA's</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 </a:t>
            </a:r>
            <a:r>
              <a:rPr lang="en-US" dirty="0" err="1">
                <a:solidFill>
                  <a:srgbClr val="800080"/>
                </a:solidFill>
                <a:latin typeface="Helvetica" panose="020B0604020202020204" pitchFamily="34" charset="0"/>
                <a:ea typeface="Times New Roman" panose="02020603050405020304" pitchFamily="18" charset="0"/>
                <a:cs typeface="Times New Roman" panose="02020603050405020304" pitchFamily="18" charset="0"/>
                <a:hlinkClick r:id="rId4" tooltip="Bloodborne Pathogens standard (29 CFR 1910.1030)"/>
              </a:rPr>
              <a:t>Bloodborne</a:t>
            </a:r>
            <a:r>
              <a:rPr lang="en-US" dirty="0">
                <a:solidFill>
                  <a:srgbClr val="800080"/>
                </a:solidFill>
                <a:latin typeface="Helvetica" panose="020B0604020202020204" pitchFamily="34" charset="0"/>
                <a:ea typeface="Times New Roman" panose="02020603050405020304" pitchFamily="18" charset="0"/>
                <a:cs typeface="Times New Roman" panose="02020603050405020304" pitchFamily="18" charset="0"/>
                <a:hlinkClick r:id="rId4" tooltip="Bloodborne Pathogens standard (29 CFR 1910.1030)"/>
              </a:rPr>
              <a:t> Pathogens standard (29 CFR 1910.1030)</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 which provides protection of workers from exposures to blood and body fluids that may contain </a:t>
            </a:r>
            <a:r>
              <a:rPr lang="en-US" dirty="0" err="1">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bloodborne</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 infectious agents; </a:t>
            </a:r>
            <a:endPar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gn="just">
              <a:lnSpc>
                <a:spcPct val="107000"/>
              </a:lnSpc>
              <a:spcAft>
                <a:spcPts val="750"/>
              </a:spcAft>
            </a:pPr>
            <a:endParaRPr lang="en-US" sz="1200"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gn="just">
              <a:lnSpc>
                <a:spcPct val="107000"/>
              </a:lnSpc>
              <a:spcAft>
                <a:spcPts val="750"/>
              </a:spcAft>
            </a:pP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OSHA's </a:t>
            </a:r>
            <a:r>
              <a:rPr lang="en-US" dirty="0" smtClean="0">
                <a:solidFill>
                  <a:srgbClr val="800080"/>
                </a:solidFill>
                <a:latin typeface="Helvetica" panose="020B0604020202020204" pitchFamily="34" charset="0"/>
                <a:ea typeface="Times New Roman" panose="02020603050405020304" pitchFamily="18" charset="0"/>
                <a:cs typeface="Times New Roman" panose="02020603050405020304" pitchFamily="18" charset="0"/>
                <a:hlinkClick r:id="rId4" tooltip="Bloodborne Pathogens standard (29 CFR 1910.1030)"/>
              </a:rPr>
              <a:t>Contact and Airborne </a:t>
            </a:r>
            <a:r>
              <a:rPr lang="en-US" dirty="0">
                <a:solidFill>
                  <a:srgbClr val="800080"/>
                </a:solidFill>
                <a:latin typeface="Helvetica" panose="020B0604020202020204" pitchFamily="34" charset="0"/>
                <a:ea typeface="Times New Roman" panose="02020603050405020304" pitchFamily="18" charset="0"/>
                <a:cs typeface="Times New Roman" panose="02020603050405020304" pitchFamily="18" charset="0"/>
                <a:hlinkClick r:id="rId4" tooltip="Bloodborne Pathogens standard (29 CFR 1910.1030)"/>
              </a:rPr>
              <a:t>standard </a:t>
            </a:r>
            <a:r>
              <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which </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provides protection of workers from exposures to </a:t>
            </a:r>
            <a:r>
              <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Airborne and Contact droplets of body </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fluids that may contain </a:t>
            </a:r>
            <a:r>
              <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infectious </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agents; </a:t>
            </a:r>
          </a:p>
          <a:p>
            <a:pPr algn="just">
              <a:lnSpc>
                <a:spcPct val="107000"/>
              </a:lnSpc>
              <a:spcAft>
                <a:spcPts val="750"/>
              </a:spcAft>
            </a:pPr>
            <a:endParaRPr lang="en-US" sz="1200"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algn="just">
              <a:lnSpc>
                <a:spcPct val="107000"/>
              </a:lnSpc>
              <a:spcAft>
                <a:spcPts val="750"/>
              </a:spcAft>
            </a:pPr>
            <a:r>
              <a:rPr lang="en-US" dirty="0" smtClean="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OSHA's</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 </a:t>
            </a:r>
            <a:r>
              <a:rPr lang="en-US" dirty="0">
                <a:solidFill>
                  <a:srgbClr val="800080"/>
                </a:solidFill>
                <a:latin typeface="Helvetica" panose="020B0604020202020204" pitchFamily="34" charset="0"/>
                <a:ea typeface="Times New Roman" panose="02020603050405020304" pitchFamily="18" charset="0"/>
                <a:cs typeface="Times New Roman" panose="02020603050405020304" pitchFamily="18" charset="0"/>
                <a:hlinkClick r:id="rId5" tooltip="Personal Protective Equipment standard (29 CFR 1910.132)"/>
              </a:rPr>
              <a:t>Personal Protective Equipment standard (29 CFR 1910.132)</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 and </a:t>
            </a:r>
            <a:r>
              <a:rPr lang="en-US" dirty="0">
                <a:solidFill>
                  <a:srgbClr val="800080"/>
                </a:solidFill>
                <a:latin typeface="Helvetica" panose="020B0604020202020204" pitchFamily="34" charset="0"/>
                <a:ea typeface="Times New Roman" panose="02020603050405020304" pitchFamily="18" charset="0"/>
                <a:cs typeface="Times New Roman" panose="02020603050405020304" pitchFamily="18" charset="0"/>
                <a:hlinkClick r:id="rId6" tooltip="Respiratory Protection standard (29 CFR 1910.134)"/>
              </a:rPr>
              <a:t>Respiratory Protection standard (29 CFR 1910.134)</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 which provide protection for workers when exposed to contact, droplet and airborne transmissible infectious agents; and OSHA's </a:t>
            </a:r>
            <a:r>
              <a:rPr lang="en-US" i="1"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TB compliance directive</a:t>
            </a: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 which protects workers against exposure to TB through enforcement of existing applicable OSHA standards and the General Duty Clause of the OSH Act.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80826367"/>
      </p:ext>
    </p:extLst>
  </p:cSld>
  <p:clrMapOvr>
    <a:masterClrMapping/>
  </p:clrMapOvr>
  <mc:AlternateContent xmlns:mc="http://schemas.openxmlformats.org/markup-compatibility/2006" xmlns:p14="http://schemas.microsoft.com/office/powerpoint/2010/main">
    <mc:Choice Requires="p14">
      <p:transition spd="slow" p14:dur="1500" advClick="0" advTm="300">
        <p:random/>
      </p:transition>
    </mc:Choice>
    <mc:Fallback xmlns="">
      <p:transition spd="slow" advClick="0" advTm="3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8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C71B277C-C29A-4BA0-A7BA-43502DF21AB3}"/>
    </a:ext>
  </a:extLst>
</a:theme>
</file>

<file path=docProps/app.xml><?xml version="1.0" encoding="utf-8"?>
<Properties xmlns="http://schemas.openxmlformats.org/officeDocument/2006/extended-properties" xmlns:vt="http://schemas.openxmlformats.org/officeDocument/2006/docPropsVTypes">
  <Template>TM04033925[[fn=Droplet]]</Template>
  <TotalTime>19600</TotalTime>
  <Words>1506</Words>
  <Application>Microsoft Office PowerPoint</Application>
  <PresentationFormat>Widescreen</PresentationFormat>
  <Paragraphs>182</Paragraphs>
  <Slides>29</Slides>
  <Notes>0</Notes>
  <HiddenSlides>0</HiddenSlides>
  <MMClips>30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Calibri</vt:lpstr>
      <vt:lpstr>Helvetica</vt:lpstr>
      <vt:lpstr>inherit</vt:lpstr>
      <vt:lpstr>Monotype Corsiva</vt:lpstr>
      <vt:lpstr>Times New Roman</vt:lpstr>
      <vt:lpstr>Tw Cen MT</vt:lpstr>
      <vt:lpstr>Wingdings</vt:lpstr>
      <vt:lpstr>Droplet</vt:lpstr>
      <vt:lpstr>Infectious Diseases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 pandemic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Infectious Diseases</dc:title>
  <dc:creator>Jhchc_Admin</dc:creator>
  <cp:lastModifiedBy>Sandra Gray</cp:lastModifiedBy>
  <cp:revision>81</cp:revision>
  <dcterms:created xsi:type="dcterms:W3CDTF">2020-04-08T18:47:49Z</dcterms:created>
  <dcterms:modified xsi:type="dcterms:W3CDTF">2020-06-01T16:58:46Z</dcterms:modified>
</cp:coreProperties>
</file>