
<file path=[Content_Types].xml><?xml version="1.0" encoding="utf-8"?>
<Types xmlns="http://schemas.openxmlformats.org/package/2006/content-types">
  <Default Extension="png" ContentType="image/png"/>
  <Default Extension="m4a" ContentType="audio/mp4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0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ma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9017" y="1147864"/>
            <a:ext cx="8915399" cy="1392154"/>
          </a:xfrm>
        </p:spPr>
        <p:txBody>
          <a:bodyPr/>
          <a:lstStyle/>
          <a:p>
            <a:r>
              <a:rPr lang="en-US" dirty="0" smtClean="0"/>
              <a:t>Preeclampsia / Eclampsia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9017" y="3501958"/>
            <a:ext cx="8915399" cy="191532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sz="5700" dirty="0" smtClean="0"/>
              <a:t>The </a:t>
            </a:r>
            <a:r>
              <a:rPr lang="en-US" sz="5700" dirty="0"/>
              <a:t>most common causes of Preeclampsia/Eclampsia</a:t>
            </a:r>
          </a:p>
          <a:p>
            <a:endParaRPr lang="en-US" dirty="0"/>
          </a:p>
        </p:txBody>
      </p:sp>
      <p:pic>
        <p:nvPicPr>
          <p:cNvPr id="5" name="Beginning 1-4 slid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94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4416" y="2716188"/>
            <a:ext cx="387739" cy="387739"/>
          </a:xfrm>
          <a:prstGeom prst="rect">
            <a:avLst/>
          </a:prstGeom>
        </p:spPr>
      </p:pic>
      <p:pic>
        <p:nvPicPr>
          <p:cNvPr id="6" name="08 Track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5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303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Maternal risks: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725038"/>
            <a:ext cx="8915400" cy="3777622"/>
          </a:xfrm>
        </p:spPr>
        <p:txBody>
          <a:bodyPr>
            <a:noAutofit/>
          </a:bodyPr>
          <a:lstStyle/>
          <a:p>
            <a:pPr lvl="0"/>
            <a:r>
              <a:rPr lang="en-US" sz="3200" dirty="0"/>
              <a:t>Renal failure</a:t>
            </a:r>
          </a:p>
          <a:p>
            <a:pPr lvl="0"/>
            <a:r>
              <a:rPr lang="en-US" sz="3200" dirty="0"/>
              <a:t>Abruptio placentae</a:t>
            </a:r>
          </a:p>
          <a:p>
            <a:pPr lvl="0"/>
            <a:r>
              <a:rPr lang="en-US" sz="3200" dirty="0"/>
              <a:t>DIC (dissemination intravascular coagulation)</a:t>
            </a:r>
          </a:p>
          <a:p>
            <a:pPr lvl="0"/>
            <a:r>
              <a:rPr lang="en-US" sz="3200" dirty="0"/>
              <a:t>Ruptured Liver</a:t>
            </a:r>
          </a:p>
          <a:p>
            <a:pPr lvl="0"/>
            <a:r>
              <a:rPr lang="en-US" sz="3200" dirty="0"/>
              <a:t>Pulmonary edema/ embolism</a:t>
            </a:r>
          </a:p>
          <a:p>
            <a:pPr lvl="0"/>
            <a:r>
              <a:rPr lang="en-US" sz="3200" dirty="0"/>
              <a:t>Cerebral edema/ hemorrhage</a:t>
            </a:r>
          </a:p>
        </p:txBody>
      </p:sp>
    </p:spTree>
    <p:extLst>
      <p:ext uri="{BB962C8B-B14F-4D97-AF65-F5344CB8AC3E}">
        <p14:creationId xmlns:p14="http://schemas.microsoft.com/office/powerpoint/2010/main" val="177399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Fetal risks: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/>
              <a:t>SGA</a:t>
            </a:r>
          </a:p>
          <a:p>
            <a:pPr lvl="0"/>
            <a:r>
              <a:rPr lang="en-US" sz="3600" dirty="0"/>
              <a:t>Fetal </a:t>
            </a:r>
            <a:r>
              <a:rPr lang="en-US" sz="3600" dirty="0" smtClean="0"/>
              <a:t>hypoxia</a:t>
            </a:r>
            <a:endParaRPr lang="en-US" sz="3600" dirty="0"/>
          </a:p>
          <a:p>
            <a:pPr lvl="0"/>
            <a:r>
              <a:rPr lang="en-US" sz="3600" dirty="0"/>
              <a:t>Prematurity</a:t>
            </a:r>
          </a:p>
          <a:p>
            <a:pPr lvl="0"/>
            <a:r>
              <a:rPr lang="en-US" sz="3600" dirty="0"/>
              <a:t>Over-sedation at birth due to Mag given to mom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4703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Mild preeclampsia: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/>
              <a:t>BP &gt; 140/90 on 2 occasions 6 hours apart</a:t>
            </a:r>
          </a:p>
          <a:p>
            <a:pPr lvl="0"/>
            <a:r>
              <a:rPr lang="en-US" sz="3200" dirty="0"/>
              <a:t>Proteinurea 1-2+ dipstick</a:t>
            </a:r>
          </a:p>
          <a:p>
            <a:pPr lvl="0"/>
            <a:r>
              <a:rPr lang="en-US" sz="3200" dirty="0"/>
              <a:t>May or may not see edema</a:t>
            </a:r>
          </a:p>
          <a:p>
            <a:pPr lvl="0"/>
            <a:r>
              <a:rPr lang="en-US" sz="3200" dirty="0"/>
              <a:t>May see excessive weight gain &gt; 1.1 lb. / week in 3</a:t>
            </a:r>
            <a:r>
              <a:rPr lang="en-US" sz="3200" baseline="30000" dirty="0"/>
              <a:t>rd</a:t>
            </a:r>
            <a:r>
              <a:rPr lang="en-US" sz="3200" dirty="0"/>
              <a:t> trimester</a:t>
            </a:r>
          </a:p>
          <a:p>
            <a:pPr lvl="0"/>
            <a:r>
              <a:rPr lang="en-US" sz="3200" dirty="0"/>
              <a:t>Normal reflexes</a:t>
            </a:r>
          </a:p>
        </p:txBody>
      </p:sp>
      <p:pic>
        <p:nvPicPr>
          <p:cNvPr id="4" name="Slide 12-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31151" y="1104900"/>
            <a:ext cx="506963" cy="5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0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Severe preeclampsia: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1712068"/>
            <a:ext cx="8915400" cy="4490984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BP &gt; 160/110 on 2 occasions 6 hours apart</a:t>
            </a:r>
          </a:p>
          <a:p>
            <a:pPr lvl="0"/>
            <a:r>
              <a:rPr lang="en-US" sz="3600" dirty="0"/>
              <a:t>Proteinurea 3-4+ on dipstick</a:t>
            </a:r>
          </a:p>
          <a:p>
            <a:pPr lvl="0"/>
            <a:r>
              <a:rPr lang="en-US" sz="3600" dirty="0"/>
              <a:t>May see weight gain &gt;2 lb. / week</a:t>
            </a:r>
          </a:p>
          <a:p>
            <a:pPr lvl="0"/>
            <a:r>
              <a:rPr lang="en-US" sz="3600" dirty="0"/>
              <a:t>Edema, if present, worsens</a:t>
            </a:r>
          </a:p>
          <a:p>
            <a:pPr lvl="0"/>
            <a:r>
              <a:rPr lang="en-US" sz="3600" dirty="0"/>
              <a:t>Increased Hct, Elevated liver </a:t>
            </a:r>
            <a:r>
              <a:rPr lang="en-US" sz="3600" dirty="0" smtClean="0"/>
              <a:t>enzymes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3113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Severe </a:t>
            </a:r>
            <a:r>
              <a:rPr lang="en-US" dirty="0" smtClean="0"/>
              <a:t>preeclampsia Cont.: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377762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3200" dirty="0"/>
              <a:t>Decreased platelets</a:t>
            </a:r>
          </a:p>
          <a:p>
            <a:pPr lvl="0"/>
            <a:r>
              <a:rPr lang="en-US" sz="3200" dirty="0"/>
              <a:t>Cerebral symptoms</a:t>
            </a:r>
          </a:p>
          <a:p>
            <a:pPr lvl="0"/>
            <a:r>
              <a:rPr lang="en-US" sz="3200" dirty="0"/>
              <a:t>Hyperreflexia of DTRs</a:t>
            </a:r>
          </a:p>
          <a:p>
            <a:pPr lvl="0"/>
            <a:r>
              <a:rPr lang="en-US" sz="3200" dirty="0"/>
              <a:t>Oliguria</a:t>
            </a:r>
          </a:p>
          <a:p>
            <a:pPr lvl="0"/>
            <a:r>
              <a:rPr lang="en-US" sz="3200" dirty="0"/>
              <a:t>Pulmonary edema with cyanosis</a:t>
            </a:r>
          </a:p>
          <a:p>
            <a:pPr lvl="0"/>
            <a:r>
              <a:rPr lang="en-US" sz="3200" dirty="0"/>
              <a:t>IUGR</a:t>
            </a:r>
          </a:p>
          <a:p>
            <a:pPr lvl="0"/>
            <a:r>
              <a:rPr lang="en-US" sz="3200" dirty="0"/>
              <a:t>Epigastric pain (WATCH FOR SEIZURES!)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356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Eclampsia manifestations: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/>
              <a:t>Onset of seizures (grand mal)</a:t>
            </a:r>
          </a:p>
          <a:p>
            <a:pPr lvl="0"/>
            <a:r>
              <a:rPr lang="en-US" sz="3600" dirty="0"/>
              <a:t>May elapse into a coma</a:t>
            </a:r>
          </a:p>
        </p:txBody>
      </p:sp>
      <p:pic>
        <p:nvPicPr>
          <p:cNvPr id="4" name="Slide 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90" end="43242.52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8337" y="1733550"/>
            <a:ext cx="458788" cy="45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3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Antepartal management: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sz="3200" dirty="0"/>
              <a:t>Only known cure is birth</a:t>
            </a:r>
          </a:p>
          <a:p>
            <a:pPr lvl="0"/>
            <a:r>
              <a:rPr lang="en-US" sz="3200" dirty="0"/>
              <a:t>Mild –can be hospitalized, can remain home</a:t>
            </a:r>
          </a:p>
          <a:p>
            <a:pPr lvl="0"/>
            <a:r>
              <a:rPr lang="en-US" sz="3200" dirty="0"/>
              <a:t>Severe- birth may be induced (even premature)</a:t>
            </a:r>
          </a:p>
          <a:p>
            <a:pPr lvl="0"/>
            <a:r>
              <a:rPr lang="en-US" sz="3200" dirty="0"/>
              <a:t>Eclampsia- immediate treatment often in an ICU</a:t>
            </a:r>
          </a:p>
          <a:p>
            <a:endParaRPr lang="en-US" dirty="0"/>
          </a:p>
        </p:txBody>
      </p:sp>
      <p:pic>
        <p:nvPicPr>
          <p:cNvPr id="4" name="slide 16-1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94.5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7094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Fetal record movement: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/>
              <a:t>Filled out by mother</a:t>
            </a:r>
          </a:p>
          <a:p>
            <a:pPr lvl="0"/>
            <a:r>
              <a:rPr lang="en-US" sz="3600" dirty="0"/>
              <a:t>Decreased movement may indicate fetal compromise</a:t>
            </a:r>
          </a:p>
        </p:txBody>
      </p:sp>
    </p:spTree>
    <p:extLst>
      <p:ext uri="{BB962C8B-B14F-4D97-AF65-F5344CB8AC3E}">
        <p14:creationId xmlns:p14="http://schemas.microsoft.com/office/powerpoint/2010/main" val="221497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Nonstress test (NST):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dirty="0"/>
              <a:t>Mother indicates fetal movement while hooked to an EMF</a:t>
            </a:r>
          </a:p>
          <a:p>
            <a:pPr lvl="0"/>
            <a:r>
              <a:rPr lang="en-US" sz="3600" dirty="0"/>
              <a:t>Reactive result is healthy (2 accels &gt; 15 bpm for &gt; 15 secs)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2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Biophysical profile (BPP)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/>
              <a:t>NST plus ultrasound- looks at 5 variables</a:t>
            </a:r>
          </a:p>
          <a:p>
            <a:pPr lvl="0"/>
            <a:r>
              <a:rPr lang="en-US" sz="3600" dirty="0"/>
              <a:t>Score of 8-10 desired</a:t>
            </a:r>
          </a:p>
          <a:p>
            <a:pPr lvl="0"/>
            <a:r>
              <a:rPr lang="en-US" sz="3600" dirty="0"/>
              <a:t>Less could indicate fetal compromise</a:t>
            </a:r>
          </a:p>
        </p:txBody>
      </p:sp>
      <p:pic>
        <p:nvPicPr>
          <p:cNvPr id="4" name="Non Stress T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1156" y="1905000"/>
            <a:ext cx="410361" cy="41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6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Hypertension: 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5748" y="1666672"/>
            <a:ext cx="8915400" cy="3777622"/>
          </a:xfrm>
        </p:spPr>
        <p:txBody>
          <a:bodyPr/>
          <a:lstStyle/>
          <a:p>
            <a:pPr lvl="0"/>
            <a:r>
              <a:rPr lang="en-US" sz="3600" dirty="0"/>
              <a:t>The most common medical complication during pregnancy, </a:t>
            </a:r>
          </a:p>
          <a:p>
            <a:pPr lvl="0"/>
            <a:r>
              <a:rPr lang="en-US" sz="3600" dirty="0"/>
              <a:t>leading cause of maternal death worldwide, </a:t>
            </a:r>
          </a:p>
          <a:p>
            <a:pPr lvl="0"/>
            <a:r>
              <a:rPr lang="en-US" sz="3600" dirty="0"/>
              <a:t>affects 5-10% of pregnancies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785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1000">
        <p14:flythrough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Amniocentesis: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dirty="0"/>
              <a:t>Aspiration of AF in third trimester</a:t>
            </a:r>
          </a:p>
          <a:p>
            <a:pPr lvl="0"/>
            <a:r>
              <a:rPr lang="en-US" sz="3600" dirty="0"/>
              <a:t>Determines fetal lung maturity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2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Ultrasound: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/>
              <a:t>Sound waves produce image</a:t>
            </a:r>
          </a:p>
          <a:p>
            <a:pPr lvl="0"/>
            <a:r>
              <a:rPr lang="en-US" sz="3600" dirty="0"/>
              <a:t>Documents serial fetal growth</a:t>
            </a:r>
          </a:p>
        </p:txBody>
      </p:sp>
    </p:spTree>
    <p:extLst>
      <p:ext uri="{BB962C8B-B14F-4D97-AF65-F5344CB8AC3E}">
        <p14:creationId xmlns:p14="http://schemas.microsoft.com/office/powerpoint/2010/main" val="195962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Meds given commonly that lower BP: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/>
              <a:t>Mag sulfate (antiseizure also)</a:t>
            </a:r>
          </a:p>
          <a:p>
            <a:pPr lvl="0"/>
            <a:r>
              <a:rPr lang="en-US" sz="3600" dirty="0"/>
              <a:t>Hydralazine hydrochloride</a:t>
            </a:r>
          </a:p>
          <a:p>
            <a:pPr lvl="0"/>
            <a:r>
              <a:rPr lang="en-US" sz="3600" dirty="0"/>
              <a:t>Labetalol hydrochloride</a:t>
            </a:r>
          </a:p>
          <a:p>
            <a:pPr lvl="0"/>
            <a:r>
              <a:rPr lang="en-US" sz="3600" dirty="0"/>
              <a:t>Nifedipine</a:t>
            </a:r>
          </a:p>
          <a:p>
            <a:pPr lvl="0"/>
            <a:r>
              <a:rPr lang="en-US" sz="3600" dirty="0"/>
              <a:t>Sodium Nitroprusside (*rapid)</a:t>
            </a:r>
          </a:p>
        </p:txBody>
      </p:sp>
    </p:spTree>
    <p:extLst>
      <p:ext uri="{BB962C8B-B14F-4D97-AF65-F5344CB8AC3E}">
        <p14:creationId xmlns:p14="http://schemas.microsoft.com/office/powerpoint/2010/main" val="8605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 commonly given as diuretic: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/>
              <a:t>Furosemide</a:t>
            </a:r>
          </a:p>
        </p:txBody>
      </p:sp>
    </p:spTree>
    <p:extLst>
      <p:ext uri="{BB962C8B-B14F-4D97-AF65-F5344CB8AC3E}">
        <p14:creationId xmlns:p14="http://schemas.microsoft.com/office/powerpoint/2010/main" val="193749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Intrapartal management: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200" dirty="0"/>
              <a:t>Labor induction</a:t>
            </a:r>
          </a:p>
          <a:p>
            <a:pPr lvl="0"/>
            <a:r>
              <a:rPr lang="en-US" sz="3200" dirty="0"/>
              <a:t>Possible C-section</a:t>
            </a:r>
          </a:p>
          <a:p>
            <a:pPr lvl="0"/>
            <a:r>
              <a:rPr lang="en-US" sz="3200" dirty="0"/>
              <a:t>Mag sulfate drug of choice</a:t>
            </a:r>
          </a:p>
          <a:p>
            <a:pPr lvl="0"/>
            <a:r>
              <a:rPr lang="en-US" sz="3200" dirty="0"/>
              <a:t>Pain management</a:t>
            </a:r>
          </a:p>
          <a:p>
            <a:pPr lvl="0"/>
            <a:r>
              <a:rPr lang="en-US" sz="3200" dirty="0"/>
              <a:t>Left side lying position</a:t>
            </a:r>
          </a:p>
          <a:p>
            <a:pPr lvl="0"/>
            <a:r>
              <a:rPr lang="en-US" sz="3200" dirty="0"/>
              <a:t>Peds/ NICU present at birth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09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Postpartum management: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/>
              <a:t>Improvement rapid</a:t>
            </a:r>
          </a:p>
          <a:p>
            <a:pPr lvl="0"/>
            <a:r>
              <a:rPr lang="en-US" sz="2800" dirty="0"/>
              <a:t>Seizure precautions continued for 48 hours</a:t>
            </a:r>
          </a:p>
          <a:p>
            <a:pPr lvl="0"/>
            <a:r>
              <a:rPr lang="en-US" sz="2800" dirty="0"/>
              <a:t>Mag sulfate infused for 24 hours</a:t>
            </a:r>
          </a:p>
          <a:p>
            <a:pPr lvl="0"/>
            <a:r>
              <a:rPr lang="en-US" sz="2800" dirty="0"/>
              <a:t>May continue antihypertensive meds</a:t>
            </a:r>
          </a:p>
          <a:p>
            <a:pPr lvl="0"/>
            <a:r>
              <a:rPr lang="en-US" sz="2800" dirty="0"/>
              <a:t>Monitor for worsening of symptoms</a:t>
            </a:r>
          </a:p>
        </p:txBody>
      </p:sp>
    </p:spTree>
    <p:extLst>
      <p:ext uri="{BB962C8B-B14F-4D97-AF65-F5344CB8AC3E}">
        <p14:creationId xmlns:p14="http://schemas.microsoft.com/office/powerpoint/2010/main" val="141872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 smtClean="0"/>
              <a:t>Thank You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/>
              <a:t>Presented by Safety / Compliance</a:t>
            </a:r>
          </a:p>
          <a:p>
            <a:pPr marL="0" indent="0" algn="ctr">
              <a:buNone/>
            </a:pPr>
            <a:r>
              <a:rPr lang="en-US" sz="4000" dirty="0" smtClean="0"/>
              <a:t>Jackson-Hinds Comprehensive Health Center </a:t>
            </a:r>
          </a:p>
          <a:p>
            <a:pPr marL="0" indent="0" algn="ctr">
              <a:buNone/>
            </a:pPr>
            <a:r>
              <a:rPr lang="en-US" sz="4000" dirty="0" smtClean="0"/>
              <a:t>2023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3411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Preeclampsia higher in…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/>
              <a:t>Extremes of maternal age (young, old)</a:t>
            </a:r>
          </a:p>
          <a:p>
            <a:pPr lvl="0"/>
            <a:r>
              <a:rPr lang="en-US" sz="3600" dirty="0"/>
              <a:t>Blacks</a:t>
            </a:r>
          </a:p>
          <a:p>
            <a:pPr lvl="0"/>
            <a:r>
              <a:rPr lang="en-US" sz="3600" dirty="0"/>
              <a:t>Twins</a:t>
            </a:r>
          </a:p>
          <a:p>
            <a:r>
              <a:rPr lang="en-US" sz="3600" dirty="0"/>
              <a:t>Large placental mass</a:t>
            </a:r>
          </a:p>
        </p:txBody>
      </p:sp>
    </p:spTree>
    <p:extLst>
      <p:ext uri="{BB962C8B-B14F-4D97-AF65-F5344CB8AC3E}">
        <p14:creationId xmlns:p14="http://schemas.microsoft.com/office/powerpoint/2010/main" val="1835948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1000">
        <p:split orient="vert"/>
      </p:transition>
    </mc:Choice>
    <mc:Fallback>
      <p:transition spd="slow" advClick="0" advTm="1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Preeclampsia definition: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dirty="0"/>
              <a:t>An increase in BP &gt;140/90 past 20 weeks’ gestation accompanied by proteinurea</a:t>
            </a:r>
          </a:p>
          <a:p>
            <a:pPr lvl="0"/>
            <a:r>
              <a:rPr lang="en-US" sz="3600" dirty="0"/>
              <a:t>Untreated is progressive disease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8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Preeclampsia length of time: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dirty="0"/>
              <a:t>Most often last 10 weeks of pregnancy</a:t>
            </a:r>
          </a:p>
          <a:p>
            <a:pPr lvl="0"/>
            <a:r>
              <a:rPr lang="en-US" sz="3600" dirty="0"/>
              <a:t>During labor</a:t>
            </a:r>
          </a:p>
          <a:p>
            <a:pPr lvl="0"/>
            <a:r>
              <a:rPr lang="en-US" sz="3600" dirty="0"/>
              <a:t>First 48 hours</a:t>
            </a:r>
          </a:p>
          <a:p>
            <a:endParaRPr lang="en-US" dirty="0"/>
          </a:p>
        </p:txBody>
      </p:sp>
      <p:pic>
        <p:nvPicPr>
          <p:cNvPr id="4" name="Slide 4-1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72" end="68634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648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0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50"/>
    </mc:Choice>
    <mc:Fallback xmlns="">
      <p:transition spd="slow" advClick="0" advTm="10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Categories of preeclampsia: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/>
              <a:t>Mild to severe</a:t>
            </a:r>
          </a:p>
        </p:txBody>
      </p:sp>
    </p:spTree>
    <p:extLst>
      <p:ext uri="{BB962C8B-B14F-4D97-AF65-F5344CB8AC3E}">
        <p14:creationId xmlns:p14="http://schemas.microsoft.com/office/powerpoint/2010/main" val="105623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Eclampsia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dirty="0"/>
              <a:t>The development of seizures or coma in preeclamptic women.</a:t>
            </a:r>
          </a:p>
          <a:p>
            <a:pPr lvl="0"/>
            <a:r>
              <a:rPr lang="en-US" sz="3600" dirty="0"/>
              <a:t>Affects approximately 19% of preeclamptic patients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62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Maternal complications of preeclampsia: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smtClean="0"/>
              <a:t>Decreased perfusion to organs</a:t>
            </a:r>
          </a:p>
          <a:p>
            <a:pPr lvl="0"/>
            <a:r>
              <a:rPr lang="en-US" sz="3200" smtClean="0"/>
              <a:t>Systemic vasospasms</a:t>
            </a:r>
          </a:p>
          <a:p>
            <a:pPr lvl="0"/>
            <a:r>
              <a:rPr lang="en-US" sz="3200" smtClean="0"/>
              <a:t>Vascular damage</a:t>
            </a:r>
          </a:p>
          <a:p>
            <a:pPr lvl="0"/>
            <a:r>
              <a:rPr lang="en-US" sz="3200" smtClean="0"/>
              <a:t>Coag abnormalities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4627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HELLP syndrome: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dirty="0"/>
              <a:t>Hemolysis</a:t>
            </a:r>
          </a:p>
          <a:p>
            <a:pPr lvl="0"/>
            <a:r>
              <a:rPr lang="en-US" sz="3600" dirty="0"/>
              <a:t>Elevated liver enzymes</a:t>
            </a:r>
          </a:p>
          <a:p>
            <a:pPr lvl="0"/>
            <a:r>
              <a:rPr lang="en-US" sz="3600" dirty="0"/>
              <a:t>Low platelet count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50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2965</TotalTime>
  <Words>503</Words>
  <Application>Microsoft Office PowerPoint</Application>
  <PresentationFormat>Widescreen</PresentationFormat>
  <Paragraphs>113</Paragraphs>
  <Slides>26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Century Gothic</vt:lpstr>
      <vt:lpstr>Wingdings 3</vt:lpstr>
      <vt:lpstr>Wisp</vt:lpstr>
      <vt:lpstr>Preeclampsia / Eclampsia</vt:lpstr>
      <vt:lpstr>Hypertension:   </vt:lpstr>
      <vt:lpstr>Preeclampsia higher in… </vt:lpstr>
      <vt:lpstr>Preeclampsia definition:</vt:lpstr>
      <vt:lpstr>Preeclampsia length of time: </vt:lpstr>
      <vt:lpstr>Categories of preeclampsia: </vt:lpstr>
      <vt:lpstr>Eclampsia</vt:lpstr>
      <vt:lpstr>Maternal complications of preeclampsia: </vt:lpstr>
      <vt:lpstr>HELLP syndrome: </vt:lpstr>
      <vt:lpstr>Maternal risks: </vt:lpstr>
      <vt:lpstr>Fetal risks:</vt:lpstr>
      <vt:lpstr>Mild preeclampsia:</vt:lpstr>
      <vt:lpstr>Severe preeclampsia:</vt:lpstr>
      <vt:lpstr>Severe preeclampsia Cont.:</vt:lpstr>
      <vt:lpstr>Eclampsia manifestations:</vt:lpstr>
      <vt:lpstr>Antepartal management: </vt:lpstr>
      <vt:lpstr>Fetal record movement: </vt:lpstr>
      <vt:lpstr>Nonstress test (NST): </vt:lpstr>
      <vt:lpstr>Biophysical profile (BPP) </vt:lpstr>
      <vt:lpstr>Amniocentesis:</vt:lpstr>
      <vt:lpstr>Ultrasound:</vt:lpstr>
      <vt:lpstr>Meds given commonly that lower BP:</vt:lpstr>
      <vt:lpstr>Med commonly given as diuretic: </vt:lpstr>
      <vt:lpstr>Intrapartal management: </vt:lpstr>
      <vt:lpstr>Postpartum management: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Preeclampsia / Eclampsia</dc:title>
  <dc:creator>Sandra Gray</dc:creator>
  <cp:lastModifiedBy>Sandra Gray</cp:lastModifiedBy>
  <cp:revision>64</cp:revision>
  <dcterms:created xsi:type="dcterms:W3CDTF">2023-06-26T21:43:52Z</dcterms:created>
  <dcterms:modified xsi:type="dcterms:W3CDTF">2023-06-30T14:42:47Z</dcterms:modified>
</cp:coreProperties>
</file>